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15"/>
      <c:hPercent val="186"/>
      <c:rotY val="0"/>
      <c:depthPercent val="5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rgbClr val="2F7202">
                <a:alpha val="90000"/>
              </a:srgbClr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cat>
            <c:strRef>
              <c:f>Sheet1!$B$1:$D$1</c:f>
              <c:strCache>
                <c:ptCount val="3"/>
                <c:pt idx="0">
                  <c:v>Elite</c:v>
                </c:pt>
                <c:pt idx="1">
                  <c:v>Private</c:v>
                </c:pt>
                <c:pt idx="2">
                  <c:v>Public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50000</c:v>
                </c:pt>
                <c:pt idx="1">
                  <c:v>40000</c:v>
                </c:pt>
                <c:pt idx="2">
                  <c:v>18000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F-4ECA-B818-A7E327FD5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4734552"/>
        <c:axId val="2094734553"/>
        <c:axId val="2094734554"/>
      </c:bar3D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88" b="0" i="0" u="none" strike="noStrike">
                <a:solidFill>
                  <a:srgbClr val="FFFFFF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numFmt formatCode="&quot;$&quot;#,##0_);[Red]\(&quot;$&quot;#,##0\)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88" b="0" i="0" u="none" strike="noStrike">
                <a:solidFill>
                  <a:srgbClr val="FFFFFF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  <c:majorUnit val="12500"/>
        <c:minorUnit val="6250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176265" y="6248400"/>
            <a:ext cx="281937" cy="28708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://images.google.com/imgres?imgurl=http://principianp.com/images/css_pic1_grande.jpg&amp;imgrefurl=http://principianp.com/css_profile.htm&amp;usg=__SuTZu2MZelPAQ-Ucpt-hLKCUTRQ=&amp;h=632&amp;w=488&amp;sz=207&amp;hl=en&amp;start=1&amp;tbnid=E1Tz_qTXsIv19M:&amp;tbnh=137&amp;tbnw=106&amp;prev=/images?q=css+profile&amp;gbv=2&amp;hl=en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foothill.edu/bss/childdevelopment/images/two_kids_walking.jpg&amp;imgrefurl=http://www.foothill.edu/bss/childdevelopment/careers.php&amp;usg=__W_uHmdOGNAVR4wYtv6REvEdk_0E=&amp;h=419&amp;w=300&amp;sz=35&amp;hl=en&amp;start=16&amp;um=1&amp;tbnid=3U09ztRiap9ffM:&amp;tbnh=125&amp;tbnw=89&amp;prev=/images?q=two+kids&amp;hl=en&amp;sa=N&amp;um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ncipiaprep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676525" cy="414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2.jpeg" descr="FDU_BACKGROUND_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" name="Group 24"/>
          <p:cNvGrpSpPr/>
          <p:nvPr/>
        </p:nvGrpSpPr>
        <p:grpSpPr>
          <a:xfrm>
            <a:off x="2133600" y="-31628"/>
            <a:ext cx="7070725" cy="490284"/>
            <a:chOff x="0" y="-1"/>
            <a:chExt cx="7070725" cy="490282"/>
          </a:xfrm>
        </p:grpSpPr>
        <p:sp>
          <p:nvSpPr>
            <p:cNvPr id="22" name="Shape 22"/>
            <p:cNvSpPr/>
            <p:nvPr/>
          </p:nvSpPr>
          <p:spPr>
            <a:xfrm>
              <a:off x="0" y="44324"/>
              <a:ext cx="7070725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-2"/>
              <a:ext cx="7070725" cy="490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	www.principiaprep.com</a:t>
              </a:r>
            </a:p>
          </p:txBody>
        </p:sp>
      </p:grpSp>
      <p:pic>
        <p:nvPicPr>
          <p:cNvPr id="25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26765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2689225" y="4724400"/>
            <a:ext cx="6467475" cy="168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400"/>
              </a:spcBef>
              <a:defRPr>
                <a:solidFill>
                  <a:srgbClr val="C2FFF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Principia Prep’s Mission Statement:</a:t>
            </a:r>
          </a:p>
          <a:p>
            <a:pPr algn="ctr">
              <a:spcBef>
                <a:spcPts val="1400"/>
              </a:spcBef>
              <a:defRPr i="1">
                <a:solidFill>
                  <a:srgbClr val="C2FFF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primary mission of Principia Prep is to educate parents and students about the financial aid and admissions process 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 idx="4294967295"/>
          </p:nvPr>
        </p:nvSpPr>
        <p:spPr>
          <a:xfrm>
            <a:off x="2636837" y="1371599"/>
            <a:ext cx="6511926" cy="2286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58951">
              <a:defRPr sz="2900"/>
            </a:pPr>
            <a:r>
              <a:t/>
            </a:r>
            <a:br/>
            <a:r>
              <a:rPr>
                <a:solidFill>
                  <a:srgbClr val="C2FFF0"/>
                </a:solidFill>
              </a:rPr>
              <a:t>WELCOME</a:t>
            </a:r>
            <a:br>
              <a:rPr>
                <a:solidFill>
                  <a:srgbClr val="C2FFF0"/>
                </a:solidFill>
              </a:rPr>
            </a:br>
            <a:r>
              <a:rPr>
                <a:solidFill>
                  <a:srgbClr val="C2FFF0"/>
                </a:solidFill>
              </a:rPr>
              <a:t>Parents and Students</a:t>
            </a:r>
            <a:br>
              <a:rPr>
                <a:solidFill>
                  <a:srgbClr val="C2FFF0"/>
                </a:solidFill>
              </a:rPr>
            </a:br>
            <a:r>
              <a:rPr>
                <a:solidFill>
                  <a:srgbClr val="C2FFF0"/>
                </a:solidFill>
              </a:rPr>
              <a:t>to </a:t>
            </a:r>
            <a:br>
              <a:rPr>
                <a:solidFill>
                  <a:srgbClr val="C2FFF0"/>
                </a:solidFill>
              </a:rPr>
            </a:br>
            <a:r>
              <a:rPr>
                <a:solidFill>
                  <a:srgbClr val="C2FFF0"/>
                </a:solidFill>
              </a:rPr>
              <a:t>“The Financial Aid Game”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2" name="Group 112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110" name="Shape 110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	                                                                                                                         www.principiaprep.com</a:t>
              </a:r>
            </a:p>
          </p:txBody>
        </p:sp>
      </p:grpSp>
      <p:pic>
        <p:nvPicPr>
          <p:cNvPr id="113" name="image9.jpeg" descr="MPj04092860000[1]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" y="4972050"/>
            <a:ext cx="2514600" cy="188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457200" y="579208"/>
            <a:ext cx="8077200" cy="76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t>WHAT COMPRISES COA?</a:t>
            </a:r>
          </a:p>
        </p:txBody>
      </p:sp>
      <p:pic>
        <p:nvPicPr>
          <p:cNvPr id="115" name="image10.jpeg" descr="MPj04021860000[1]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29400" y="4984750"/>
            <a:ext cx="2514600" cy="187325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685800" y="1652585"/>
            <a:ext cx="7772400" cy="289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pPr>
            <a:r>
              <a:t>TUITION AND FEES</a:t>
            </a:r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pPr>
            <a:r>
              <a:t>ROOM AND BOARD</a:t>
            </a:r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pPr>
            <a:r>
              <a:t>PERSONAL EXPENSES</a:t>
            </a:r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pPr>
            <a:r>
              <a:t>BOOKS, SUPPLIES, COMPUTER</a:t>
            </a:r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pPr>
            <a:r>
              <a:t>TRANSPORTATION</a:t>
            </a:r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pPr>
            <a:r>
              <a:t>LOAN FEES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" name="Group 121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119" name="Shape 119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                     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122" name="Shape 122"/>
          <p:cNvSpPr>
            <a:spLocks noGrp="1"/>
          </p:cNvSpPr>
          <p:nvPr>
            <p:ph type="title" idx="4294967295"/>
          </p:nvPr>
        </p:nvSpPr>
        <p:spPr>
          <a:xfrm>
            <a:off x="-2" y="838200"/>
            <a:ext cx="9144004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Which Form Do I fill Out?</a:t>
            </a:r>
          </a:p>
        </p:txBody>
      </p:sp>
      <p:sp>
        <p:nvSpPr>
          <p:cNvPr id="123" name="Shape 123"/>
          <p:cNvSpPr/>
          <p:nvPr/>
        </p:nvSpPr>
        <p:spPr>
          <a:xfrm>
            <a:off x="0" y="2666999"/>
            <a:ext cx="4038600" cy="76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 algn="ctr">
              <a:spcBef>
                <a:spcPts val="1100"/>
              </a:spcBef>
              <a:defRPr sz="4800" u="sng">
                <a:solidFill>
                  <a:srgbClr val="FFFFFF"/>
                </a:solidFill>
              </a:defRPr>
            </a:lvl1pPr>
          </a:lstStyle>
          <a:p>
            <a:r>
              <a:t>FAFSA FORM</a:t>
            </a:r>
          </a:p>
        </p:txBody>
      </p:sp>
      <p:sp>
        <p:nvSpPr>
          <p:cNvPr id="124" name="Shape 124"/>
          <p:cNvSpPr/>
          <p:nvPr/>
        </p:nvSpPr>
        <p:spPr>
          <a:xfrm>
            <a:off x="4800600" y="2666999"/>
            <a:ext cx="4648200" cy="76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1100"/>
              </a:spcBef>
              <a:defRPr sz="4800">
                <a:solidFill>
                  <a:srgbClr val="FFFFFF"/>
                </a:solidFill>
              </a:defRPr>
            </a:pPr>
            <a:r>
              <a:t> </a:t>
            </a:r>
            <a:r>
              <a:rPr u="sng"/>
              <a:t>CSS PROFILE </a:t>
            </a:r>
          </a:p>
        </p:txBody>
      </p:sp>
      <p:pic>
        <p:nvPicPr>
          <p:cNvPr id="125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7600" y="4456112"/>
            <a:ext cx="1822450" cy="1560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11.jpeg" descr="http://stopthedrugwar.org/files/fafs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400" y="3581400"/>
            <a:ext cx="2352675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12.jpeg" descr="http://tbn3.google.com/images?q=tbn:E1Tz_qTXsIv19M:http://principianp.com/images/css_pic1_grande.jpg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43600" y="3657600"/>
            <a:ext cx="2209800" cy="2855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1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43600" y="3581400"/>
            <a:ext cx="2209800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2"/>
          <p:cNvGrpSpPr/>
          <p:nvPr/>
        </p:nvGrpSpPr>
        <p:grpSpPr>
          <a:xfrm>
            <a:off x="-4" y="427956"/>
            <a:ext cx="9144008" cy="287083"/>
            <a:chOff x="-1" y="0"/>
            <a:chExt cx="9144006" cy="287082"/>
          </a:xfrm>
        </p:grpSpPr>
        <p:sp>
          <p:nvSpPr>
            <p:cNvPr id="130" name="Shape 130"/>
            <p:cNvSpPr/>
            <p:nvPr/>
          </p:nvSpPr>
          <p:spPr>
            <a:xfrm>
              <a:off x="-2" y="29243"/>
              <a:ext cx="9144008" cy="228604"/>
            </a:xfrm>
            <a:prstGeom prst="rect">
              <a:avLst/>
            </a:prstGeom>
            <a:solidFill>
              <a:srgbClr val="2626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-2" y="0"/>
              <a:ext cx="9144008" cy="2870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                                                                                                                                                                     www.principianp.com</a:t>
              </a:r>
            </a:p>
          </p:txBody>
        </p:sp>
      </p:grpSp>
      <p:pic>
        <p:nvPicPr>
          <p:cNvPr id="133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209800" cy="41433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2971799" y="1152518"/>
            <a:ext cx="6172202" cy="666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000"/>
            </a:lvl1pPr>
          </a:lstStyle>
          <a:p>
            <a:r>
              <a:t>Online or Paper form</a:t>
            </a:r>
          </a:p>
        </p:txBody>
      </p:sp>
      <p:sp>
        <p:nvSpPr>
          <p:cNvPr id="135" name="Shape 135"/>
          <p:cNvSpPr/>
          <p:nvPr/>
        </p:nvSpPr>
        <p:spPr>
          <a:xfrm>
            <a:off x="4267200" y="2666999"/>
            <a:ext cx="4419600" cy="288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300"/>
              </a:spcBef>
              <a:defRPr sz="2200" b="1" i="1"/>
            </a:pPr>
            <a:r>
              <a:t>What is your best bet</a:t>
            </a:r>
          </a:p>
          <a:p>
            <a:pPr>
              <a:spcBef>
                <a:spcPts val="1300"/>
              </a:spcBef>
              <a:buSzPct val="100000"/>
              <a:buChar char="•"/>
              <a:defRPr sz="2200"/>
            </a:pPr>
            <a:r>
              <a:t>Application Fees</a:t>
            </a:r>
          </a:p>
          <a:p>
            <a:pPr>
              <a:spcBef>
                <a:spcPts val="1300"/>
              </a:spcBef>
              <a:buSzPct val="100000"/>
              <a:buChar char="•"/>
              <a:defRPr sz="2200"/>
            </a:pPr>
            <a:r>
              <a:t>Reliability</a:t>
            </a:r>
          </a:p>
          <a:p>
            <a:pPr>
              <a:spcBef>
                <a:spcPts val="1300"/>
              </a:spcBef>
              <a:buSzPct val="100000"/>
              <a:buChar char="•"/>
              <a:defRPr sz="2200"/>
            </a:pPr>
            <a:r>
              <a:t>Making deadlines </a:t>
            </a:r>
          </a:p>
          <a:p>
            <a:pPr>
              <a:spcBef>
                <a:spcPts val="1300"/>
              </a:spcBef>
              <a:buSzPct val="100000"/>
              <a:buChar char="•"/>
              <a:defRPr sz="2200"/>
            </a:pPr>
            <a:r>
              <a:t>Making it easy</a:t>
            </a:r>
          </a:p>
          <a:p>
            <a:pPr>
              <a:spcBef>
                <a:spcPts val="1300"/>
              </a:spcBef>
              <a:buSzPct val="100000"/>
              <a:buChar char="•"/>
              <a:defRPr sz="2200"/>
            </a:pPr>
            <a:r>
              <a:t>Paper forms are becoming extinct</a:t>
            </a:r>
          </a:p>
        </p:txBody>
      </p:sp>
      <p:pic>
        <p:nvPicPr>
          <p:cNvPr id="136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2667000"/>
            <a:ext cx="2743200" cy="19812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7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4800600"/>
            <a:ext cx="2933700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41"/>
          <p:cNvGrpSpPr/>
          <p:nvPr/>
        </p:nvGrpSpPr>
        <p:grpSpPr>
          <a:xfrm>
            <a:off x="-4" y="5791200"/>
            <a:ext cx="9144007" cy="1295400"/>
            <a:chOff x="-1" y="0"/>
            <a:chExt cx="9144006" cy="1295400"/>
          </a:xfrm>
        </p:grpSpPr>
        <p:sp>
          <p:nvSpPr>
            <p:cNvPr id="139" name="Shape 139"/>
            <p:cNvSpPr/>
            <p:nvPr/>
          </p:nvSpPr>
          <p:spPr>
            <a:xfrm>
              <a:off x="-2" y="0"/>
              <a:ext cx="9144007" cy="12954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956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800">
                  <a:solidFill>
                    <a:srgbClr val="002060"/>
                  </a:solidFill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-2" y="265677"/>
              <a:ext cx="9144007" cy="764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4800">
                  <a:solidFill>
                    <a:srgbClr val="002060"/>
                  </a:solidFill>
                </a:defRPr>
              </a:lvl1pPr>
            </a:lstStyle>
            <a:p>
              <a:r>
                <a:t>WWW.FAFSA.ED.GOV</a:t>
              </a:r>
            </a:p>
          </p:txBody>
        </p:sp>
      </p:grpSp>
      <p:pic>
        <p:nvPicPr>
          <p:cNvPr id="142" name="image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4400" y="990600"/>
            <a:ext cx="7324725" cy="480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17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462677" y="979224"/>
            <a:ext cx="9586160" cy="4823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" name="Group 148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146" name="Shape 146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                     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149" name="Shape 149"/>
          <p:cNvSpPr>
            <a:spLocks noGrp="1"/>
          </p:cNvSpPr>
          <p:nvPr>
            <p:ph type="title" idx="4294967295"/>
          </p:nvPr>
        </p:nvSpPr>
        <p:spPr>
          <a:xfrm>
            <a:off x="-2" y="609212"/>
            <a:ext cx="9144004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03504">
              <a:defRPr sz="2904">
                <a:solidFill>
                  <a:srgbClr val="FFFFFF"/>
                </a:solidFill>
              </a:defRPr>
            </a:pPr>
            <a:r>
              <a:t>Applicants and parents will be instructed to provide financial</a:t>
            </a:r>
          </a:p>
          <a:p>
            <a:pPr defTabSz="603504">
              <a:defRPr sz="2904">
                <a:solidFill>
                  <a:srgbClr val="FFFFFF"/>
                </a:solidFill>
              </a:defRPr>
            </a:pPr>
            <a:r>
              <a:t>information from their 2018 tax return</a:t>
            </a:r>
          </a:p>
        </p:txBody>
      </p:sp>
      <p:pic>
        <p:nvPicPr>
          <p:cNvPr id="150" name="Screen Shot 2019-09-04 at 2.17.3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0187" y="1801167"/>
            <a:ext cx="7188201" cy="471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 155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153" name="Shape 153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	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156" name="Shape 156"/>
          <p:cNvSpPr>
            <a:spLocks noGrp="1"/>
          </p:cNvSpPr>
          <p:nvPr>
            <p:ph type="title" idx="4294967295"/>
          </p:nvPr>
        </p:nvSpPr>
        <p:spPr>
          <a:xfrm>
            <a:off x="685800" y="6095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Fafsa Counts</a:t>
            </a:r>
          </a:p>
        </p:txBody>
      </p:sp>
      <p:sp>
        <p:nvSpPr>
          <p:cNvPr id="157" name="Shape 157"/>
          <p:cNvSpPr/>
          <p:nvPr/>
        </p:nvSpPr>
        <p:spPr>
          <a:xfrm>
            <a:off x="228600" y="1981200"/>
            <a:ext cx="7772400" cy="285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Cash, Savings, Checking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Stocks and Bonds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Mutual Funds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Second Homes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Child Support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Untaxed Income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Retirement Contributions</a:t>
            </a:r>
          </a:p>
        </p:txBody>
      </p:sp>
      <p:pic>
        <p:nvPicPr>
          <p:cNvPr id="158" name="image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4000" y="1676400"/>
            <a:ext cx="5080000" cy="3900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Group 163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161" name="Shape 161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             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164" name="Shape 164"/>
          <p:cNvSpPr>
            <a:spLocks noGrp="1"/>
          </p:cNvSpPr>
          <p:nvPr>
            <p:ph type="title" idx="4294967295"/>
          </p:nvPr>
        </p:nvSpPr>
        <p:spPr>
          <a:xfrm>
            <a:off x="685800" y="6095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Hesaa Requirements</a:t>
            </a:r>
          </a:p>
        </p:txBody>
      </p:sp>
      <p:sp>
        <p:nvSpPr>
          <p:cNvPr id="165" name="Shape 165"/>
          <p:cNvSpPr/>
          <p:nvPr/>
        </p:nvSpPr>
        <p:spPr>
          <a:xfrm>
            <a:off x="6400800" y="1828800"/>
            <a:ext cx="2514600" cy="3255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4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Drivers License </a:t>
            </a:r>
          </a:p>
          <a:p>
            <a:pPr marL="342900" indent="-342900">
              <a:spcBef>
                <a:spcPts val="4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Student’s Social Security Benefits</a:t>
            </a:r>
          </a:p>
          <a:p>
            <a:pPr marL="342900" indent="-342900">
              <a:spcBef>
                <a:spcPts val="4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Student’s</a:t>
            </a:r>
          </a:p>
          <a:p>
            <a:pPr marL="342900" indent="-342900">
              <a:spcBef>
                <a:spcPts val="4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Student’s Earned Income Credit</a:t>
            </a:r>
          </a:p>
          <a:p>
            <a:pPr marL="342900" indent="-342900">
              <a:spcBef>
                <a:spcPts val="4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Parent’s Social Security Benefits</a:t>
            </a:r>
          </a:p>
          <a:p>
            <a:pPr marL="342900" indent="-342900">
              <a:spcBef>
                <a:spcPts val="4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Parent’s Earned Income Credit</a:t>
            </a:r>
          </a:p>
        </p:txBody>
      </p:sp>
      <p:pic>
        <p:nvPicPr>
          <p:cNvPr id="166" name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1676400"/>
            <a:ext cx="6096000" cy="4640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Group 171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169" name="Shape 169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             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172" name="Shape 172"/>
          <p:cNvSpPr>
            <a:spLocks noGrp="1"/>
          </p:cNvSpPr>
          <p:nvPr>
            <p:ph type="title" idx="4294967295"/>
          </p:nvPr>
        </p:nvSpPr>
        <p:spPr>
          <a:xfrm>
            <a:off x="685800" y="2793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Hesaa Requirements</a:t>
            </a:r>
          </a:p>
        </p:txBody>
      </p:sp>
      <p:pic>
        <p:nvPicPr>
          <p:cNvPr id="173" name="Screen Shot 2019-09-04 at 2.22.3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167895"/>
            <a:ext cx="9144001" cy="5934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" name="Group 178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176" name="Shape 176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                   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179" name="Shape 179"/>
          <p:cNvSpPr/>
          <p:nvPr/>
        </p:nvSpPr>
        <p:spPr>
          <a:xfrm>
            <a:off x="-2" y="739912"/>
            <a:ext cx="9144004" cy="57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3800">
                <a:solidFill>
                  <a:srgbClr val="92D05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Expected Family Contribution (EFC)</a:t>
            </a:r>
          </a:p>
        </p:txBody>
      </p:sp>
      <p:sp>
        <p:nvSpPr>
          <p:cNvPr id="180" name="Shape 180"/>
          <p:cNvSpPr/>
          <p:nvPr/>
        </p:nvSpPr>
        <p:spPr>
          <a:xfrm>
            <a:off x="-2" y="1447799"/>
            <a:ext cx="2873550" cy="390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u="sng">
                <a:solidFill>
                  <a:srgbClr val="92D05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Parent’s Formula</a:t>
            </a:r>
          </a:p>
        </p:txBody>
      </p:sp>
      <p:sp>
        <p:nvSpPr>
          <p:cNvPr id="181" name="Shape 181"/>
          <p:cNvSpPr/>
          <p:nvPr/>
        </p:nvSpPr>
        <p:spPr>
          <a:xfrm>
            <a:off x="-2" y="1904999"/>
            <a:ext cx="9144004" cy="707946"/>
          </a:xfrm>
          <a:prstGeom prst="rect">
            <a:avLst/>
          </a:prstGeom>
          <a:solidFill>
            <a:srgbClr val="FFFFFF"/>
          </a:solidFill>
          <a:ln w="38100">
            <a:solidFill>
              <a:srgbClr val="333333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sz="2200">
                <a:solidFill>
                  <a:srgbClr val="0433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Parents' Income     - A Living Allowance  (family size)-       Taxes x 22% to 47% = Parents’ Contribution from Income</a:t>
            </a:r>
            <a:r>
              <a:rPr sz="2400"/>
              <a:t>	</a:t>
            </a:r>
          </a:p>
        </p:txBody>
      </p:sp>
      <p:sp>
        <p:nvSpPr>
          <p:cNvPr id="182" name="Shape 182"/>
          <p:cNvSpPr/>
          <p:nvPr/>
        </p:nvSpPr>
        <p:spPr>
          <a:xfrm>
            <a:off x="-2" y="3284130"/>
            <a:ext cx="9144004" cy="686204"/>
          </a:xfrm>
          <a:prstGeom prst="rect">
            <a:avLst/>
          </a:prstGeom>
          <a:solidFill>
            <a:srgbClr val="FFFFFF"/>
          </a:solidFill>
          <a:ln w="412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spcBef>
                <a:spcPts val="1300"/>
              </a:spcBef>
              <a:defRPr sz="2200">
                <a:solidFill>
                  <a:srgbClr val="0433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Parents’ Assets - Asset Protection Allowance (age based)  x 5.6%  = Parents’ Contribution from Assets </a:t>
            </a:r>
          </a:p>
        </p:txBody>
      </p:sp>
      <p:sp>
        <p:nvSpPr>
          <p:cNvPr id="183" name="Shape 183"/>
          <p:cNvSpPr/>
          <p:nvPr/>
        </p:nvSpPr>
        <p:spPr>
          <a:xfrm>
            <a:off x="0" y="4114798"/>
            <a:ext cx="3962400" cy="390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u="sng">
                <a:solidFill>
                  <a:srgbClr val="92D05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Student’s Formula</a:t>
            </a:r>
          </a:p>
        </p:txBody>
      </p:sp>
      <p:sp>
        <p:nvSpPr>
          <p:cNvPr id="184" name="Shape 184"/>
          <p:cNvSpPr/>
          <p:nvPr/>
        </p:nvSpPr>
        <p:spPr>
          <a:xfrm>
            <a:off x="-2" y="4571998"/>
            <a:ext cx="9144004" cy="683030"/>
          </a:xfrm>
          <a:prstGeom prst="rect">
            <a:avLst/>
          </a:prstGeom>
          <a:solidFill>
            <a:srgbClr val="FFFFFF"/>
          </a:solidFill>
          <a:ln w="38100">
            <a:solidFill>
              <a:srgbClr val="333333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300"/>
              </a:spcBef>
              <a:defRPr sz="2200">
                <a:solidFill>
                  <a:srgbClr val="0433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Students’ Income - Income Taxes  - Standard Deduction of $3,500 X 50% = Students’ Contribution from Income</a:t>
            </a:r>
          </a:p>
        </p:txBody>
      </p:sp>
      <p:sp>
        <p:nvSpPr>
          <p:cNvPr id="185" name="Shape 185"/>
          <p:cNvSpPr/>
          <p:nvPr/>
        </p:nvSpPr>
        <p:spPr>
          <a:xfrm>
            <a:off x="-2" y="5562598"/>
            <a:ext cx="9144004" cy="686205"/>
          </a:xfrm>
          <a:prstGeom prst="rect">
            <a:avLst/>
          </a:prstGeom>
          <a:solidFill>
            <a:srgbClr val="FFFFFF"/>
          </a:solidFill>
          <a:ln w="412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300"/>
              </a:spcBef>
              <a:defRPr sz="2200">
                <a:solidFill>
                  <a:srgbClr val="0433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Students’ Assets - no deductions X 20% = Students’ Contribution from Assets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  <p:bldP spid="182" grpId="2" animBg="1" advAuto="0"/>
      <p:bldP spid="184" grpId="3" animBg="1" advAuto="0"/>
      <p:bldP spid="185" grpId="4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roup 190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188" name="Shape 188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                 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191" name="Shape 191"/>
          <p:cNvSpPr>
            <a:spLocks noGrp="1"/>
          </p:cNvSpPr>
          <p:nvPr>
            <p:ph type="title" idx="4294967295"/>
          </p:nvPr>
        </p:nvSpPr>
        <p:spPr>
          <a:xfrm>
            <a:off x="304800" y="609598"/>
            <a:ext cx="86106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Starting the process on Collegeboard.org</a:t>
            </a:r>
          </a:p>
        </p:txBody>
      </p:sp>
      <p:sp>
        <p:nvSpPr>
          <p:cNvPr id="192" name="Shape 192"/>
          <p:cNvSpPr/>
          <p:nvPr/>
        </p:nvSpPr>
        <p:spPr>
          <a:xfrm>
            <a:off x="457200" y="1904999"/>
            <a:ext cx="4419600" cy="3418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Important Things to know</a:t>
            </a:r>
          </a:p>
          <a:p>
            <a:pPr>
              <a:lnSpc>
                <a:spcPct val="90000"/>
              </a:lnSpc>
              <a:buSzPct val="100000"/>
              <a:buFont typeface="Arial"/>
              <a:buChar char="•"/>
              <a:defRPr sz="20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buSzPct val="100000"/>
              <a:buFont typeface="Arial"/>
              <a:buChar char="•"/>
              <a:defRPr sz="2000" b="1">
                <a:solidFill>
                  <a:srgbClr val="FFFFFF"/>
                </a:solidFill>
              </a:defRPr>
            </a:pPr>
            <a:r>
              <a:t>Institutional Methodology </a:t>
            </a:r>
            <a:r>
              <a:rPr b="0"/>
              <a:t>is the formula  created by Private Colleges to determine the EFC.</a:t>
            </a:r>
          </a:p>
          <a:p>
            <a:pPr>
              <a:lnSpc>
                <a:spcPct val="90000"/>
              </a:lnSpc>
              <a:defRPr sz="2000">
                <a:solidFill>
                  <a:srgbClr val="FFFFFF"/>
                </a:solidFill>
              </a:defRPr>
            </a:pPr>
            <a:endParaRPr b="0"/>
          </a:p>
          <a:p>
            <a:pPr>
              <a:lnSpc>
                <a:spcPct val="90000"/>
              </a:lnSpc>
              <a:buSzPct val="100000"/>
              <a:buFont typeface="Arial"/>
              <a:buChar char="•"/>
              <a:defRPr sz="2000">
                <a:solidFill>
                  <a:srgbClr val="FFFFFF"/>
                </a:solidFill>
              </a:defRPr>
            </a:pPr>
            <a:r>
              <a:t> Primary Residence and Retirement Accounts are assessed</a:t>
            </a:r>
          </a:p>
          <a:p>
            <a:pPr>
              <a:lnSpc>
                <a:spcPct val="90000"/>
              </a:lnSpc>
              <a:defRPr sz="20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buSzPct val="100000"/>
              <a:buFont typeface="Arial"/>
              <a:buChar char="•"/>
              <a:defRPr sz="2000">
                <a:solidFill>
                  <a:srgbClr val="FFFFFF"/>
                </a:solidFill>
              </a:defRPr>
            </a:pPr>
            <a:r>
              <a:t> Used by Private and Elite Colleges </a:t>
            </a:r>
          </a:p>
          <a:p>
            <a:pPr>
              <a:lnSpc>
                <a:spcPct val="90000"/>
              </a:lnSpc>
              <a:defRPr sz="20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buSzPct val="100000"/>
              <a:buFont typeface="Arial"/>
              <a:buChar char="•"/>
              <a:defRPr sz="2000">
                <a:solidFill>
                  <a:srgbClr val="FFFFFF"/>
                </a:solidFill>
              </a:defRPr>
            </a:pPr>
            <a:r>
              <a:t> Information Collected by CSS Profile</a:t>
            </a:r>
          </a:p>
        </p:txBody>
      </p:sp>
      <p:sp>
        <p:nvSpPr>
          <p:cNvPr id="193" name="Shape 193"/>
          <p:cNvSpPr/>
          <p:nvPr/>
        </p:nvSpPr>
        <p:spPr>
          <a:xfrm>
            <a:off x="685800" y="6243060"/>
            <a:ext cx="7772400" cy="544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*START DEPENDS*</a:t>
            </a:r>
          </a:p>
        </p:txBody>
      </p:sp>
      <p:pic>
        <p:nvPicPr>
          <p:cNvPr id="194" name="image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1828800"/>
            <a:ext cx="3616325" cy="3679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Group 199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197" name="Shape 197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                   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200" name="Shape 200"/>
          <p:cNvSpPr>
            <a:spLocks noGrp="1"/>
          </p:cNvSpPr>
          <p:nvPr>
            <p:ph type="title" idx="4294967295"/>
          </p:nvPr>
        </p:nvSpPr>
        <p:spPr>
          <a:xfrm>
            <a:off x="685800" y="6095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Profile Counts</a:t>
            </a:r>
          </a:p>
        </p:txBody>
      </p:sp>
      <p:sp>
        <p:nvSpPr>
          <p:cNvPr id="201" name="Shape 201"/>
          <p:cNvSpPr/>
          <p:nvPr/>
        </p:nvSpPr>
        <p:spPr>
          <a:xfrm>
            <a:off x="685800" y="1981200"/>
            <a:ext cx="7772400" cy="407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Cash, Savings, Checking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Stocks and Bonds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Mutual Funds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529 Plans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Second Homes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Child Support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Non-Custodial Parents Information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Home and Car Value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Untaxed Income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Retirement Accounts</a:t>
            </a:r>
          </a:p>
        </p:txBody>
      </p:sp>
      <p:pic>
        <p:nvPicPr>
          <p:cNvPr id="202" name="image13.jpeg" descr="http://www.ujr.ca/EN/Kindred%20Stainless%20Kitchen%20Sink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600" y="2667000"/>
            <a:ext cx="2857500" cy="285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" name="Group 32"/>
          <p:cNvGrpSpPr/>
          <p:nvPr/>
        </p:nvGrpSpPr>
        <p:grpSpPr>
          <a:xfrm>
            <a:off x="2528887" y="-31628"/>
            <a:ext cx="6615115" cy="490284"/>
            <a:chOff x="0" y="-1"/>
            <a:chExt cx="6615114" cy="490282"/>
          </a:xfrm>
        </p:grpSpPr>
        <p:sp>
          <p:nvSpPr>
            <p:cNvPr id="30" name="Shape 30"/>
            <p:cNvSpPr/>
            <p:nvPr/>
          </p:nvSpPr>
          <p:spPr>
            <a:xfrm>
              <a:off x="0" y="44324"/>
              <a:ext cx="6615116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0" y="-2"/>
              <a:ext cx="6615116" cy="490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					 www.principiaprep.com</a:t>
              </a:r>
            </a:p>
          </p:txBody>
        </p:sp>
      </p:grpSp>
      <p:pic>
        <p:nvPicPr>
          <p:cNvPr id="3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67652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3.jpeg" descr="http://cms.fdu.edu/files/mansion1_half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8575"/>
            <a:ext cx="2667000" cy="175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4.jpeg" descr="http://graphics8.nytimes.com/images/2004/02/02/national/yale.650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1752600"/>
            <a:ext cx="26670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5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3429000"/>
            <a:ext cx="2667000" cy="175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5181600"/>
            <a:ext cx="2667000" cy="167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 idx="4294967295"/>
          </p:nvPr>
        </p:nvSpPr>
        <p:spPr>
          <a:xfrm>
            <a:off x="2667000" y="457200"/>
            <a:ext cx="64770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Outline</a:t>
            </a:r>
          </a:p>
        </p:txBody>
      </p:sp>
      <p:sp>
        <p:nvSpPr>
          <p:cNvPr id="39" name="Shape 39"/>
          <p:cNvSpPr/>
          <p:nvPr/>
        </p:nvSpPr>
        <p:spPr>
          <a:xfrm>
            <a:off x="2895600" y="1752599"/>
            <a:ext cx="6248400" cy="437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3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The Good</a:t>
            </a:r>
          </a:p>
          <a:p>
            <a:pPr>
              <a:spcBef>
                <a:spcPts val="13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The Bad</a:t>
            </a:r>
          </a:p>
          <a:p>
            <a:pPr>
              <a:spcBef>
                <a:spcPts val="13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The Ugly</a:t>
            </a:r>
          </a:p>
          <a:p>
            <a:pPr>
              <a:spcBef>
                <a:spcPts val="13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What is Financial Aid</a:t>
            </a:r>
          </a:p>
          <a:p>
            <a:pPr>
              <a:spcBef>
                <a:spcPts val="13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The FAFSA Form &amp; The CSS Profile Form</a:t>
            </a:r>
          </a:p>
          <a:p>
            <a:pPr>
              <a:spcBef>
                <a:spcPts val="13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Award Letter</a:t>
            </a:r>
          </a:p>
          <a:p>
            <a:pPr>
              <a:spcBef>
                <a:spcPts val="13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What will college really cost my family?</a:t>
            </a:r>
          </a:p>
          <a:p>
            <a:pPr>
              <a:spcBef>
                <a:spcPts val="13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Will my family qualify for Aid?</a:t>
            </a:r>
          </a:p>
          <a:p>
            <a:pPr>
              <a:spcBef>
                <a:spcPts val="13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What are my families options for paying for college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Group 207"/>
          <p:cNvGrpSpPr/>
          <p:nvPr/>
        </p:nvGrpSpPr>
        <p:grpSpPr>
          <a:xfrm>
            <a:off x="-4" y="-31628"/>
            <a:ext cx="9144008" cy="490284"/>
            <a:chOff x="-1" y="-1"/>
            <a:chExt cx="9144006" cy="490282"/>
          </a:xfrm>
        </p:grpSpPr>
        <p:sp>
          <p:nvSpPr>
            <p:cNvPr id="205" name="Shape 205"/>
            <p:cNvSpPr/>
            <p:nvPr/>
          </p:nvSpPr>
          <p:spPr>
            <a:xfrm>
              <a:off x="-2" y="44324"/>
              <a:ext cx="9144008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-2" y="-2"/>
              <a:ext cx="9144008" cy="490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							 www.principiaprep.com</a:t>
              </a:r>
            </a:p>
          </p:txBody>
        </p:sp>
      </p:grpSp>
      <p:sp>
        <p:nvSpPr>
          <p:cNvPr id="208" name="Shape 208"/>
          <p:cNvSpPr>
            <a:spLocks noGrp="1"/>
          </p:cNvSpPr>
          <p:nvPr>
            <p:ph type="title" idx="4294967295"/>
          </p:nvPr>
        </p:nvSpPr>
        <p:spPr>
          <a:xfrm>
            <a:off x="685799" y="657225"/>
            <a:ext cx="7627940" cy="909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Net Price Calculator</a:t>
            </a:r>
          </a:p>
        </p:txBody>
      </p:sp>
      <p:pic>
        <p:nvPicPr>
          <p:cNvPr id="209" name="Screen Shot 2019-09-04 at 3.24.2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12" y="887151"/>
            <a:ext cx="9046976" cy="5083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" name="Group 214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212" name="Shape 212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                 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215" name="Shape 215"/>
          <p:cNvSpPr>
            <a:spLocks noGrp="1"/>
          </p:cNvSpPr>
          <p:nvPr>
            <p:ph type="title" idx="4294967295"/>
          </p:nvPr>
        </p:nvSpPr>
        <p:spPr>
          <a:xfrm>
            <a:off x="685800" y="6095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For Divorced or Remarried Parents:</a:t>
            </a:r>
          </a:p>
        </p:txBody>
      </p:sp>
      <p:sp>
        <p:nvSpPr>
          <p:cNvPr id="216" name="Shape 216"/>
          <p:cNvSpPr/>
          <p:nvPr/>
        </p:nvSpPr>
        <p:spPr>
          <a:xfrm>
            <a:off x="380999" y="1981199"/>
            <a:ext cx="4572002" cy="430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pPr>
            <a:r>
              <a:t>FAFSA does not consider the income and assets of the non-custodial parent in determining aid.</a:t>
            </a:r>
          </a:p>
          <a:p>
            <a:pPr marL="342900" indent="-342900">
              <a:spcBef>
                <a:spcPts val="7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pPr>
            <a:endParaRPr/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</a:defRPr>
            </a:pPr>
            <a:r>
              <a:t>If the custodial parent has remarried, the spouse is considered a parent, and that person’s income and assets are counted.  </a:t>
            </a:r>
          </a:p>
        </p:txBody>
      </p:sp>
      <p:pic>
        <p:nvPicPr>
          <p:cNvPr id="217" name="image14.jpeg" descr="http://www.webfun.co.uk/cartoons/2007/200709/divorce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2133600"/>
            <a:ext cx="3133725" cy="388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Group 222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220" name="Shape 220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                 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223" name="Shape 223"/>
          <p:cNvSpPr/>
          <p:nvPr/>
        </p:nvSpPr>
        <p:spPr>
          <a:xfrm>
            <a:off x="304800" y="838199"/>
            <a:ext cx="8839200" cy="60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90000"/>
              </a:lnSpc>
              <a:spcBef>
                <a:spcPts val="900"/>
              </a:spcBef>
              <a:defRPr sz="4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Two in College</a:t>
            </a:r>
          </a:p>
        </p:txBody>
      </p:sp>
      <p:sp>
        <p:nvSpPr>
          <p:cNvPr id="224" name="Shape 224"/>
          <p:cNvSpPr/>
          <p:nvPr/>
        </p:nvSpPr>
        <p:spPr>
          <a:xfrm>
            <a:off x="990600" y="5714998"/>
            <a:ext cx="7162800" cy="70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90000"/>
              </a:lnSpc>
              <a:spcBef>
                <a:spcPts val="1400"/>
              </a:spcBef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Expected Family Contribution is divided by the number of students</a:t>
            </a:r>
            <a:r>
              <a:rPr>
                <a:latin typeface="+mj-lt"/>
                <a:ea typeface="+mj-ea"/>
                <a:cs typeface="+mj-cs"/>
                <a:sym typeface="Times New Roman"/>
              </a:rPr>
              <a:t>  </a:t>
            </a:r>
          </a:p>
        </p:txBody>
      </p:sp>
      <p:pic>
        <p:nvPicPr>
          <p:cNvPr id="225" name="image15.jpeg" descr="http://tbn1.google.com/images?q=tbn:3U09ztRiap9ffM:http://www.foothill.edu/bss/childdevelopment/images/two_kids_walking.jpg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2133600"/>
            <a:ext cx="1981200" cy="278289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2362200" y="2414009"/>
            <a:ext cx="6553200" cy="1953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800">
                <a:solidFill>
                  <a:srgbClr val="FFFFFF"/>
                </a:solidFill>
              </a:defRPr>
            </a:pPr>
            <a:r>
              <a:t>               </a:t>
            </a:r>
            <a:r>
              <a:rPr sz="3200"/>
              <a:t>One Student      Two Students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sz="3200"/>
          </a:p>
          <a:p>
            <a:pPr>
              <a:defRPr sz="3200">
                <a:solidFill>
                  <a:srgbClr val="FFFFFF"/>
                </a:solidFill>
              </a:defRPr>
            </a:pPr>
            <a:r>
              <a:t>COA       $35,000            $70,000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EFC        $20,000            $20,000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Group 231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229" name="Shape 229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                  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232" name="Shape 232"/>
          <p:cNvSpPr>
            <a:spLocks noGrp="1"/>
          </p:cNvSpPr>
          <p:nvPr>
            <p:ph type="title" idx="4294967295"/>
          </p:nvPr>
        </p:nvSpPr>
        <p:spPr>
          <a:xfrm>
            <a:off x="531812" y="688975"/>
            <a:ext cx="8077201" cy="533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58368">
              <a:defRPr sz="34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Frequent Filing Errors</a:t>
            </a:r>
          </a:p>
        </p:txBody>
      </p:sp>
      <p:sp>
        <p:nvSpPr>
          <p:cNvPr id="233" name="Shape 233"/>
          <p:cNvSpPr/>
          <p:nvPr/>
        </p:nvSpPr>
        <p:spPr>
          <a:xfrm>
            <a:off x="304800" y="1828800"/>
            <a:ext cx="5562600" cy="3876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Parent and student Social Security Numbers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Divorced/remarried parental information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Untaxed income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U.S. income taxes paid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Household size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Number of household members in college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Real estate and investment net worth</a:t>
            </a:r>
          </a:p>
        </p:txBody>
      </p:sp>
      <p:pic>
        <p:nvPicPr>
          <p:cNvPr id="234" name="image16.jpeg" descr="http://nooperation.typepad.com/photos/uncategorized/2008/03/24/error_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2600" y="2197100"/>
            <a:ext cx="3505200" cy="2219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 239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237" name="Shape 237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	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240" name="Shape 240"/>
          <p:cNvSpPr>
            <a:spLocks noGrp="1"/>
          </p:cNvSpPr>
          <p:nvPr>
            <p:ph type="title" idx="4294967295"/>
          </p:nvPr>
        </p:nvSpPr>
        <p:spPr>
          <a:xfrm>
            <a:off x="685800" y="4571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The Award Letter</a:t>
            </a:r>
          </a:p>
        </p:txBody>
      </p:sp>
      <p:sp>
        <p:nvSpPr>
          <p:cNvPr id="241" name="Shape 241"/>
          <p:cNvSpPr/>
          <p:nvPr/>
        </p:nvSpPr>
        <p:spPr>
          <a:xfrm>
            <a:off x="304800" y="2209800"/>
            <a:ext cx="4114800" cy="3178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500"/>
              </a:spcBef>
              <a:defRPr b="1">
                <a:solidFill>
                  <a:srgbClr val="FFFFFF"/>
                </a:solidFill>
              </a:defRPr>
            </a:pPr>
            <a:r>
              <a:t>What is on the Award Letter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The Cost of Attendance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The EFC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Estimated Financial Aid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Scholarships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Grants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Loans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>
                <a:solidFill>
                  <a:srgbClr val="FFFFFF"/>
                </a:solidFill>
              </a:defRPr>
            </a:pPr>
            <a:r>
              <a:t>Work-Study</a:t>
            </a:r>
          </a:p>
        </p:txBody>
      </p:sp>
      <p:pic>
        <p:nvPicPr>
          <p:cNvPr id="242" name="image22.png" descr="two_colle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1752600"/>
            <a:ext cx="4191000" cy="469423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43" name="Screen Shot 2019-03-27 at 12.05.0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7018" y="1480647"/>
            <a:ext cx="4293364" cy="5238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Group 248"/>
          <p:cNvGrpSpPr/>
          <p:nvPr/>
        </p:nvGrpSpPr>
        <p:grpSpPr>
          <a:xfrm>
            <a:off x="-4" y="12699"/>
            <a:ext cx="9144007" cy="401642"/>
            <a:chOff x="-1" y="0"/>
            <a:chExt cx="9144006" cy="401641"/>
          </a:xfrm>
        </p:grpSpPr>
        <p:sp>
          <p:nvSpPr>
            <p:cNvPr id="246" name="Shape 246"/>
            <p:cNvSpPr/>
            <p:nvPr/>
          </p:nvSpPr>
          <p:spPr>
            <a:xfrm>
              <a:off x="-2" y="-1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-2" y="57275"/>
              <a:ext cx="9144007" cy="287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D6D6F5"/>
                  </a:solidFill>
                </a:defRPr>
              </a:lvl1pPr>
            </a:lstStyle>
            <a:p>
              <a:r>
                <a:t> 							www.principiaprep.com</a:t>
              </a:r>
            </a:p>
          </p:txBody>
        </p:sp>
      </p:grpSp>
      <p:sp>
        <p:nvSpPr>
          <p:cNvPr id="249" name="Shape 249"/>
          <p:cNvSpPr>
            <a:spLocks noGrp="1"/>
          </p:cNvSpPr>
          <p:nvPr>
            <p:ph type="title" idx="4294967295"/>
          </p:nvPr>
        </p:nvSpPr>
        <p:spPr>
          <a:xfrm>
            <a:off x="685800" y="838200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t>Let’s Make a Deal</a:t>
            </a:r>
          </a:p>
        </p:txBody>
      </p:sp>
      <p:sp>
        <p:nvSpPr>
          <p:cNvPr id="250" name="Shape 250"/>
          <p:cNvSpPr/>
          <p:nvPr/>
        </p:nvSpPr>
        <p:spPr>
          <a:xfrm>
            <a:off x="381000" y="1981200"/>
            <a:ext cx="7772400" cy="4074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</a:defRPr>
            </a:pPr>
            <a:endParaRPr/>
          </a:p>
          <a:p>
            <a:pPr marL="342900" indent="-342900">
              <a:spcBef>
                <a:spcPts val="800"/>
              </a:spcBef>
              <a:buSzPct val="100000"/>
              <a:buChar char="•"/>
              <a:defRPr sz="3600" b="1">
                <a:solidFill>
                  <a:srgbClr val="FFFFFF"/>
                </a:solidFill>
              </a:defRPr>
            </a:pPr>
            <a:r>
              <a:t>You can ask for more</a:t>
            </a:r>
          </a:p>
          <a:p>
            <a:pPr marL="742950" lvl="1" indent="-285750">
              <a:buSzPct val="100000"/>
              <a:buChar char="–"/>
              <a:defRPr sz="2800">
                <a:solidFill>
                  <a:srgbClr val="FFFFFF"/>
                </a:solidFill>
              </a:defRPr>
            </a:pPr>
            <a:r>
              <a:t>Always ask for more</a:t>
            </a:r>
          </a:p>
          <a:p>
            <a:pPr marL="742950" lvl="1" indent="-285750">
              <a:buSzPct val="100000"/>
              <a:buChar char="–"/>
              <a:defRPr sz="2800">
                <a:solidFill>
                  <a:srgbClr val="FFFFFF"/>
                </a:solidFill>
              </a:defRPr>
            </a:pPr>
            <a:r>
              <a:t>Use similar colleges</a:t>
            </a:r>
          </a:p>
          <a:p>
            <a:pPr marL="742950" lvl="1" indent="-285750">
              <a:buSzPct val="100000"/>
              <a:buChar char="–"/>
              <a:defRPr sz="2800">
                <a:solidFill>
                  <a:srgbClr val="FFFFFF"/>
                </a:solidFill>
              </a:defRPr>
            </a:pPr>
            <a:r>
              <a:t>Be pro-active but not rude</a:t>
            </a:r>
          </a:p>
          <a:p>
            <a:pPr marL="342900" indent="-3429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</a:defRPr>
            </a:pPr>
            <a:endParaRPr/>
          </a:p>
          <a:p>
            <a:pPr marL="342900" indent="-342900" algn="ctr"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endParaRPr/>
          </a:p>
          <a:p>
            <a:pPr marL="342900" indent="-342900" algn="ctr"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If you don’t ask you will never know</a:t>
            </a:r>
          </a:p>
        </p:txBody>
      </p:sp>
      <p:pic>
        <p:nvPicPr>
          <p:cNvPr id="251" name="image8.jpeg" descr="http://www.thedigeratilife.com/images/tu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0200" y="2209800"/>
            <a:ext cx="3429000" cy="25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Group 256"/>
          <p:cNvGrpSpPr/>
          <p:nvPr/>
        </p:nvGrpSpPr>
        <p:grpSpPr>
          <a:xfrm>
            <a:off x="-3" y="-111793"/>
            <a:ext cx="9144007" cy="693483"/>
            <a:chOff x="0" y="0"/>
            <a:chExt cx="9144006" cy="693482"/>
          </a:xfrm>
        </p:grpSpPr>
        <p:sp>
          <p:nvSpPr>
            <p:cNvPr id="254" name="Shape 254"/>
            <p:cNvSpPr/>
            <p:nvPr/>
          </p:nvSpPr>
          <p:spPr>
            <a:xfrm>
              <a:off x="-1" y="124492"/>
              <a:ext cx="9144007" cy="444504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		                 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257" name="Shape 257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229600" cy="11398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86383">
              <a:defRPr sz="41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Meeting a Student’s</a:t>
            </a:r>
            <a:br/>
            <a:r>
              <a:t> Financial Need</a:t>
            </a:r>
          </a:p>
        </p:txBody>
      </p:sp>
      <p:sp>
        <p:nvSpPr>
          <p:cNvPr id="258" name="Shape 258"/>
          <p:cNvSpPr/>
          <p:nvPr/>
        </p:nvSpPr>
        <p:spPr>
          <a:xfrm>
            <a:off x="749299" y="2132931"/>
            <a:ext cx="4953002" cy="434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Choose your college wisely, because:</a:t>
            </a:r>
          </a:p>
          <a:p>
            <a:pPr marL="742950" lvl="1" indent="-285750" algn="just">
              <a:lnSpc>
                <a:spcPct val="90000"/>
              </a:lnSpc>
              <a:buSzPct val="100000"/>
              <a:buChar char="–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Not all will meet 100% of need</a:t>
            </a:r>
          </a:p>
          <a:p>
            <a:pPr marL="742950" lvl="1" indent="-285750" algn="just">
              <a:lnSpc>
                <a:spcPct val="90000"/>
              </a:lnSpc>
              <a:buSzPct val="100000"/>
              <a:buChar char="–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endParaRPr/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Private colleges generally:</a:t>
            </a:r>
          </a:p>
          <a:p>
            <a:pPr marL="742950" lvl="1" indent="-285750" algn="just">
              <a:lnSpc>
                <a:spcPct val="90000"/>
              </a:lnSpc>
              <a:buSzPct val="100000"/>
              <a:buChar char="–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Meet a higher percentage of need</a:t>
            </a:r>
          </a:p>
          <a:p>
            <a:pPr marL="742950" lvl="1" indent="-285750" algn="just">
              <a:lnSpc>
                <a:spcPct val="90000"/>
              </a:lnSpc>
              <a:buSzPct val="100000"/>
              <a:buChar char="–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Award a higher percentage of gift aid</a:t>
            </a:r>
          </a:p>
          <a:p>
            <a:pPr marL="742950" lvl="1" indent="-285750" algn="just">
              <a:lnSpc>
                <a:spcPct val="90000"/>
              </a:lnSpc>
              <a:buSzPct val="100000"/>
              <a:buChar char="–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endParaRPr/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Many students can attend a private college for the same cost as a public university!</a:t>
            </a:r>
          </a:p>
        </p:txBody>
      </p:sp>
      <p:pic>
        <p:nvPicPr>
          <p:cNvPr id="259" name="image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0" y="2438400"/>
            <a:ext cx="2209800" cy="2990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2431"/>
            <a:ext cx="9144000" cy="685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4" name="Group 264"/>
          <p:cNvGrpSpPr/>
          <p:nvPr/>
        </p:nvGrpSpPr>
        <p:grpSpPr>
          <a:xfrm>
            <a:off x="-3" y="-31622"/>
            <a:ext cx="9144007" cy="490283"/>
            <a:chOff x="0" y="101602"/>
            <a:chExt cx="9144006" cy="490282"/>
          </a:xfrm>
        </p:grpSpPr>
        <p:sp>
          <p:nvSpPr>
            <p:cNvPr id="262" name="Shape 262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-1" y="101602"/>
              <a:ext cx="9144007" cy="49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3"/>
                </a:rPr>
                <a:t>www.principiaprep.com</a:t>
              </a:r>
            </a:p>
          </p:txBody>
        </p:sp>
      </p:grpSp>
      <p:sp>
        <p:nvSpPr>
          <p:cNvPr id="265" name="Shape 265"/>
          <p:cNvSpPr>
            <a:spLocks noGrp="1"/>
          </p:cNvSpPr>
          <p:nvPr>
            <p:ph type="title" idx="4294967295"/>
          </p:nvPr>
        </p:nvSpPr>
        <p:spPr>
          <a:xfrm>
            <a:off x="533400" y="414337"/>
            <a:ext cx="8229600" cy="1106489"/>
          </a:xfrm>
          <a:prstGeom prst="rect">
            <a:avLst/>
          </a:prstGeom>
          <a:solidFill>
            <a:srgbClr val="22228B"/>
          </a:solidFill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Private VS. Public</a:t>
            </a:r>
          </a:p>
        </p:txBody>
      </p:sp>
      <p:pic>
        <p:nvPicPr>
          <p:cNvPr id="266" name="image2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2300" y="1450975"/>
            <a:ext cx="4619625" cy="5370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2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4960" y="1457325"/>
            <a:ext cx="4256091" cy="5589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" name="Group 272"/>
          <p:cNvGrpSpPr/>
          <p:nvPr/>
        </p:nvGrpSpPr>
        <p:grpSpPr>
          <a:xfrm>
            <a:off x="-3" y="-111793"/>
            <a:ext cx="9144007" cy="693483"/>
            <a:chOff x="0" y="0"/>
            <a:chExt cx="9144006" cy="693482"/>
          </a:xfrm>
        </p:grpSpPr>
        <p:sp>
          <p:nvSpPr>
            <p:cNvPr id="270" name="Shape 270"/>
            <p:cNvSpPr/>
            <p:nvPr/>
          </p:nvSpPr>
          <p:spPr>
            <a:xfrm>
              <a:off x="-1" y="124492"/>
              <a:ext cx="9144007" cy="444504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	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273" name="Shape 273"/>
          <p:cNvSpPr/>
          <p:nvPr/>
        </p:nvSpPr>
        <p:spPr>
          <a:xfrm>
            <a:off x="381000" y="914400"/>
            <a:ext cx="8077200" cy="702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8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Loans</a:t>
            </a:r>
          </a:p>
        </p:txBody>
      </p:sp>
      <p:sp>
        <p:nvSpPr>
          <p:cNvPr id="274" name="Shape 274"/>
          <p:cNvSpPr/>
          <p:nvPr/>
        </p:nvSpPr>
        <p:spPr>
          <a:xfrm>
            <a:off x="685800" y="2286000"/>
            <a:ext cx="8458200" cy="16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defRPr sz="3600" b="1">
                <a:solidFill>
                  <a:srgbClr val="FFFFFF"/>
                </a:solidFill>
              </a:defRPr>
            </a:pPr>
            <a:r>
              <a:t>Direct Loans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	- Subsidized 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	- Unsubsidized</a:t>
            </a:r>
          </a:p>
        </p:txBody>
      </p:sp>
      <p:sp>
        <p:nvSpPr>
          <p:cNvPr id="275" name="Shape 275"/>
          <p:cNvSpPr/>
          <p:nvPr/>
        </p:nvSpPr>
        <p:spPr>
          <a:xfrm>
            <a:off x="685800" y="4114798"/>
            <a:ext cx="8458200" cy="111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defRPr sz="3600" b="1">
                <a:solidFill>
                  <a:srgbClr val="FFFFFF"/>
                </a:solidFill>
              </a:defRPr>
            </a:pPr>
            <a:r>
              <a:t>Perkins Loans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defRPr sz="3200" b="1">
                <a:solidFill>
                  <a:srgbClr val="FFFFFF"/>
                </a:solidFill>
              </a:defRPr>
            </a:pPr>
            <a:r>
              <a:t>	</a:t>
            </a:r>
            <a:r>
              <a:rPr b="0"/>
              <a:t>- Need based loan</a:t>
            </a:r>
          </a:p>
        </p:txBody>
      </p:sp>
      <p:sp>
        <p:nvSpPr>
          <p:cNvPr id="276" name="Shape 276"/>
          <p:cNvSpPr/>
          <p:nvPr/>
        </p:nvSpPr>
        <p:spPr>
          <a:xfrm>
            <a:off x="762000" y="5410198"/>
            <a:ext cx="8382000" cy="111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defRPr sz="3600" b="1">
                <a:solidFill>
                  <a:srgbClr val="FFFFFF"/>
                </a:solidFill>
              </a:defRPr>
            </a:pPr>
            <a:r>
              <a:t>PLUS Loans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	-Parent Loans</a:t>
            </a:r>
          </a:p>
        </p:txBody>
      </p:sp>
      <p:pic>
        <p:nvPicPr>
          <p:cNvPr id="277" name="image18.jpeg" descr="http://loans-only.com/wordpress/wp-content/uploads/2008/03/graduation-hat-money-handcuff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2057400"/>
            <a:ext cx="3619500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2" name="Group 282"/>
          <p:cNvGrpSpPr/>
          <p:nvPr/>
        </p:nvGrpSpPr>
        <p:grpSpPr>
          <a:xfrm>
            <a:off x="-3" y="-111793"/>
            <a:ext cx="9144007" cy="693483"/>
            <a:chOff x="0" y="0"/>
            <a:chExt cx="9144006" cy="693482"/>
          </a:xfrm>
        </p:grpSpPr>
        <p:sp>
          <p:nvSpPr>
            <p:cNvPr id="280" name="Shape 280"/>
            <p:cNvSpPr/>
            <p:nvPr/>
          </p:nvSpPr>
          <p:spPr>
            <a:xfrm>
              <a:off x="-1" y="124492"/>
              <a:ext cx="9144007" cy="444504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	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283" name="Shape 283"/>
          <p:cNvSpPr/>
          <p:nvPr/>
        </p:nvSpPr>
        <p:spPr>
          <a:xfrm>
            <a:off x="381000" y="914400"/>
            <a:ext cx="8077200" cy="702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8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Loans Part II</a:t>
            </a:r>
          </a:p>
        </p:txBody>
      </p:sp>
      <p:sp>
        <p:nvSpPr>
          <p:cNvPr id="284" name="Shape 284"/>
          <p:cNvSpPr/>
          <p:nvPr/>
        </p:nvSpPr>
        <p:spPr>
          <a:xfrm>
            <a:off x="685800" y="2285999"/>
            <a:ext cx="8458200" cy="352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defRPr sz="3600" b="1">
                <a:solidFill>
                  <a:srgbClr val="FFFFFF"/>
                </a:solidFill>
              </a:defRPr>
            </a:pPr>
            <a:r>
              <a:t>NJ Class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defRPr sz="3600" b="1">
                <a:solidFill>
                  <a:srgbClr val="FFFFFF"/>
                </a:solidFill>
              </a:defRPr>
            </a:pPr>
            <a:r>
              <a:t>Sallie Mae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defRPr sz="3600" b="1">
                <a:solidFill>
                  <a:srgbClr val="FFFFFF"/>
                </a:solidFill>
              </a:defRPr>
            </a:pPr>
            <a:r>
              <a:t>Wells Fargo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defRPr sz="3600" b="1">
                <a:solidFill>
                  <a:srgbClr val="FFFFFF"/>
                </a:solidFill>
              </a:defRPr>
            </a:pPr>
            <a:r>
              <a:t>Citi Bank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defRPr sz="3600" b="1">
                <a:solidFill>
                  <a:srgbClr val="FFFFFF"/>
                </a:solidFill>
              </a:defRPr>
            </a:pPr>
            <a:r>
              <a:t>Chase 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defRPr sz="3600" b="1">
                <a:solidFill>
                  <a:srgbClr val="FFFFFF"/>
                </a:solidFill>
              </a:defRPr>
            </a:pPr>
            <a:r>
              <a:t>PNC</a:t>
            </a:r>
          </a:p>
        </p:txBody>
      </p:sp>
      <p:pic>
        <p:nvPicPr>
          <p:cNvPr id="285" name="image18.jpeg" descr="http://loans-only.com/wordpress/wp-content/uploads/2008/03/graduation-hat-money-handcuff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2057400"/>
            <a:ext cx="3619500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" name="Group 44"/>
          <p:cNvGrpSpPr/>
          <p:nvPr/>
        </p:nvGrpSpPr>
        <p:grpSpPr>
          <a:xfrm>
            <a:off x="-4" y="-31628"/>
            <a:ext cx="9144008" cy="490284"/>
            <a:chOff x="-1" y="-1"/>
            <a:chExt cx="9144006" cy="490282"/>
          </a:xfrm>
        </p:grpSpPr>
        <p:sp>
          <p:nvSpPr>
            <p:cNvPr id="42" name="Shape 42"/>
            <p:cNvSpPr/>
            <p:nvPr/>
          </p:nvSpPr>
          <p:spPr>
            <a:xfrm>
              <a:off x="-2" y="44324"/>
              <a:ext cx="9144008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-2" y="-2"/>
              <a:ext cx="9144008" cy="490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							 www.principiaprep.com</a:t>
              </a:r>
            </a:p>
          </p:txBody>
        </p:sp>
      </p:grpSp>
      <p:sp>
        <p:nvSpPr>
          <p:cNvPr id="45" name="Shape 45"/>
          <p:cNvSpPr>
            <a:spLocks noGrp="1"/>
          </p:cNvSpPr>
          <p:nvPr>
            <p:ph type="title" idx="4294967295"/>
          </p:nvPr>
        </p:nvSpPr>
        <p:spPr>
          <a:xfrm>
            <a:off x="685799" y="657225"/>
            <a:ext cx="7627940" cy="909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4Years or 5?</a:t>
            </a:r>
          </a:p>
        </p:txBody>
      </p:sp>
      <p:sp>
        <p:nvSpPr>
          <p:cNvPr id="46" name="Shape 46"/>
          <p:cNvSpPr/>
          <p:nvPr/>
        </p:nvSpPr>
        <p:spPr>
          <a:xfrm>
            <a:off x="-2" y="1981200"/>
            <a:ext cx="9144004" cy="3111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College’s require 124 to 128 Credits to graduate a 4 year institution 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endParaRPr/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12CR X 2 (Semester Per Yr) = 24 X 4 (Year in School) = 96 Credits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endParaRPr/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15CR X 2 (Semester Per Yr) = 30 X 4 (Year in School) = 120 Credits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endParaRPr/>
          </a:p>
          <a:p>
            <a:pPr marL="342900" indent="-342900" algn="ctr">
              <a:lnSpc>
                <a:spcPct val="90000"/>
              </a:lnSpc>
              <a:spcBef>
                <a:spcPts val="500"/>
              </a:spcBef>
              <a:defRPr>
                <a:solidFill>
                  <a:srgbClr val="FFFFFF"/>
                </a:solidFill>
              </a:defRPr>
            </a:pPr>
            <a:r>
              <a:t>15CR (Each Semester 3 Yr) + 2 Summer &amp; Winter = 126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defRPr>
                <a:solidFill>
                  <a:srgbClr val="FFFFFF"/>
                </a:solidFill>
              </a:defRPr>
            </a:pPr>
            <a:r>
              <a:t>                                90 Credits          +            36 Credits </a:t>
            </a:r>
          </a:p>
        </p:txBody>
      </p:sp>
      <p:sp>
        <p:nvSpPr>
          <p:cNvPr id="47" name="Shape 47"/>
          <p:cNvSpPr/>
          <p:nvPr/>
        </p:nvSpPr>
        <p:spPr>
          <a:xfrm>
            <a:off x="-2" y="6126853"/>
            <a:ext cx="9144004" cy="552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36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6 and 7 year plans also available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66740"/>
            <a:ext cx="9190974" cy="3966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3488" y="733"/>
            <a:ext cx="9190975" cy="1391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2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984674"/>
            <a:ext cx="9144000" cy="1892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 idx="4294967295"/>
          </p:nvPr>
        </p:nvSpPr>
        <p:spPr>
          <a:xfrm>
            <a:off x="685800" y="6095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Green Scholarships 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57150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</a:pPr>
            <a:r>
              <a:t>E-Waste Includes:</a:t>
            </a:r>
          </a:p>
          <a:p>
            <a:pPr>
              <a:spcBef>
                <a:spcPts val="500"/>
              </a:spcBef>
              <a:buChar char="•"/>
              <a:defRPr sz="2400"/>
            </a:pPr>
            <a:r>
              <a:t>Computers </a:t>
            </a:r>
          </a:p>
          <a:p>
            <a:pPr>
              <a:spcBef>
                <a:spcPts val="500"/>
              </a:spcBef>
              <a:buChar char="•"/>
              <a:defRPr sz="2400"/>
            </a:pPr>
            <a:r>
              <a:t>Laptop Computers  </a:t>
            </a:r>
          </a:p>
          <a:p>
            <a:pPr>
              <a:spcBef>
                <a:spcPts val="500"/>
              </a:spcBef>
              <a:buChar char="•"/>
              <a:defRPr sz="2400"/>
            </a:pPr>
            <a:r>
              <a:t>PDA’s</a:t>
            </a:r>
          </a:p>
          <a:p>
            <a:pPr>
              <a:spcBef>
                <a:spcPts val="500"/>
              </a:spcBef>
              <a:buChar char="•"/>
              <a:defRPr sz="2400"/>
            </a:pPr>
            <a:r>
              <a:t>Sports equipment</a:t>
            </a:r>
          </a:p>
          <a:p>
            <a:pPr>
              <a:spcBef>
                <a:spcPts val="500"/>
              </a:spcBef>
              <a:buChar char="•"/>
              <a:defRPr sz="2400"/>
            </a:pPr>
            <a:r>
              <a:t>T-I Calculators</a:t>
            </a:r>
          </a:p>
          <a:p>
            <a:pPr>
              <a:spcBef>
                <a:spcPts val="500"/>
              </a:spcBef>
              <a:buChar char="•"/>
              <a:defRPr sz="2400"/>
            </a:pPr>
            <a:r>
              <a:t>Stereo equipment</a:t>
            </a:r>
          </a:p>
        </p:txBody>
      </p:sp>
      <p:pic>
        <p:nvPicPr>
          <p:cNvPr id="294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209800" cy="4143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7" name="Group 297"/>
          <p:cNvGrpSpPr/>
          <p:nvPr/>
        </p:nvGrpSpPr>
        <p:grpSpPr>
          <a:xfrm>
            <a:off x="-4" y="427956"/>
            <a:ext cx="9144008" cy="287083"/>
            <a:chOff x="-1" y="0"/>
            <a:chExt cx="9144006" cy="287082"/>
          </a:xfrm>
        </p:grpSpPr>
        <p:sp>
          <p:nvSpPr>
            <p:cNvPr id="295" name="Shape 295"/>
            <p:cNvSpPr/>
            <p:nvPr/>
          </p:nvSpPr>
          <p:spPr>
            <a:xfrm>
              <a:off x="-2" y="29243"/>
              <a:ext cx="9144008" cy="228604"/>
            </a:xfrm>
            <a:prstGeom prst="rect">
              <a:avLst/>
            </a:prstGeom>
            <a:solidFill>
              <a:srgbClr val="2626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-2" y="0"/>
              <a:ext cx="9144008" cy="2870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                                                                                                                                                                     www.principianp.com</a:t>
              </a:r>
            </a:p>
          </p:txBody>
        </p:sp>
      </p:grpSp>
      <p:pic>
        <p:nvPicPr>
          <p:cNvPr id="298" name="image2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8400" y="2438400"/>
            <a:ext cx="2678115" cy="297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3048000" y="2590799"/>
            <a:ext cx="3200400" cy="1935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400"/>
              </a:spcBef>
              <a:buSzPct val="100000"/>
              <a:buChar char="•"/>
              <a:defRPr sz="1800"/>
            </a:pPr>
            <a:r>
              <a:t>Printers</a:t>
            </a:r>
          </a:p>
          <a:p>
            <a:pPr marL="342900" indent="-342900">
              <a:spcBef>
                <a:spcPts val="400"/>
              </a:spcBef>
              <a:buSzPct val="100000"/>
              <a:buChar char="•"/>
              <a:defRPr sz="1800"/>
            </a:pPr>
            <a:r>
              <a:t>Business &amp;</a:t>
            </a:r>
          </a:p>
          <a:p>
            <a:pPr marL="342900" indent="-342900">
              <a:spcBef>
                <a:spcPts val="400"/>
              </a:spcBef>
              <a:defRPr sz="1800"/>
            </a:pPr>
            <a:r>
              <a:t>	Office Equipment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r>
              <a:t>DVD Players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r>
              <a:t>Toner (full or empty)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r>
              <a:t>Cameras</a:t>
            </a:r>
          </a:p>
        </p:txBody>
      </p:sp>
      <p:sp>
        <p:nvSpPr>
          <p:cNvPr id="300" name="Shape 300"/>
          <p:cNvSpPr/>
          <p:nvPr/>
        </p:nvSpPr>
        <p:spPr>
          <a:xfrm>
            <a:off x="228600" y="5943598"/>
            <a:ext cx="8534400" cy="421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*We do pick up materials at offices.</a:t>
            </a:r>
          </a:p>
        </p:txBody>
      </p:sp>
      <p:grpSp>
        <p:nvGrpSpPr>
          <p:cNvPr id="303" name="Group 303"/>
          <p:cNvGrpSpPr/>
          <p:nvPr/>
        </p:nvGrpSpPr>
        <p:grpSpPr>
          <a:xfrm>
            <a:off x="-2286000" y="0"/>
            <a:ext cx="13716000" cy="8572500"/>
            <a:chOff x="0" y="0"/>
            <a:chExt cx="13716000" cy="8572500"/>
          </a:xfrm>
        </p:grpSpPr>
        <p:sp>
          <p:nvSpPr>
            <p:cNvPr id="301" name="Shape 301"/>
            <p:cNvSpPr/>
            <p:nvPr/>
          </p:nvSpPr>
          <p:spPr>
            <a:xfrm>
              <a:off x="0" y="0"/>
              <a:ext cx="13716000" cy="85725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302" name="image30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716000" cy="8572500"/>
            </a:xfrm>
            <a:prstGeom prst="rect">
              <a:avLst/>
            </a:prstGeom>
            <a:ln w="444500" cap="sq">
              <a:solidFill>
                <a:srgbClr val="000000"/>
              </a:solidFill>
              <a:prstDash val="solid"/>
              <a:round/>
            </a:ln>
            <a:effectLst>
              <a:outerShdw blurRad="254000" dist="190500" dir="2700000" rotWithShape="0">
                <a:srgbClr val="808080">
                  <a:alpha val="39997"/>
                </a:srgbClr>
              </a:outerShdw>
            </a:effectLst>
          </p:spPr>
        </p:pic>
      </p:grpSp>
      <p:pic>
        <p:nvPicPr>
          <p:cNvPr id="304" name="image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01775" y="762000"/>
            <a:ext cx="6292850" cy="8143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" name="Group 309"/>
          <p:cNvGrpSpPr/>
          <p:nvPr/>
        </p:nvGrpSpPr>
        <p:grpSpPr>
          <a:xfrm>
            <a:off x="-4" y="-31628"/>
            <a:ext cx="9144008" cy="490284"/>
            <a:chOff x="-1" y="-1"/>
            <a:chExt cx="9144006" cy="490282"/>
          </a:xfrm>
        </p:grpSpPr>
        <p:sp>
          <p:nvSpPr>
            <p:cNvPr id="307" name="Shape 307"/>
            <p:cNvSpPr/>
            <p:nvPr/>
          </p:nvSpPr>
          <p:spPr>
            <a:xfrm>
              <a:off x="-2" y="44324"/>
              <a:ext cx="9144008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-2" y="-2"/>
              <a:ext cx="9144008" cy="490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  <a:r>
                <a:rPr>
                  <a:solidFill>
                    <a:srgbClr val="D6D6F5"/>
                  </a:solidFill>
                </a:rPr>
                <a:t>                                                                                                                                                                     							www.principiaprep.com</a:t>
              </a:r>
            </a:p>
          </p:txBody>
        </p:sp>
      </p:grpSp>
      <p:sp>
        <p:nvSpPr>
          <p:cNvPr id="310" name="Shape 310"/>
          <p:cNvSpPr>
            <a:spLocks noGrp="1"/>
          </p:cNvSpPr>
          <p:nvPr>
            <p:ph type="title" idx="4294967295"/>
          </p:nvPr>
        </p:nvSpPr>
        <p:spPr>
          <a:xfrm>
            <a:off x="685800" y="6095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Additional Information </a:t>
            </a:r>
          </a:p>
        </p:txBody>
      </p:sp>
      <p:sp>
        <p:nvSpPr>
          <p:cNvPr id="311" name="Shape 311"/>
          <p:cNvSpPr/>
          <p:nvPr/>
        </p:nvSpPr>
        <p:spPr>
          <a:xfrm>
            <a:off x="609600" y="1752600"/>
            <a:ext cx="7772400" cy="495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Financial Aid: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Symbol"/>
              <a:buChar char="−"/>
              <a:defRPr sz="28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www.fafsa.ed.gov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Symbol"/>
              <a:buChar char="−"/>
              <a:defRPr sz="28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www.collegeboard.ORG</a:t>
            </a: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defRPr sz="28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endParaRPr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Scholarship Searches: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Symbol"/>
              <a:buChar char="−"/>
              <a:defRPr sz="2800" u="sng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www.fastweb.com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Symbol"/>
              <a:buChar char="−"/>
              <a:defRPr sz="2800" u="sng">
                <a:solidFill>
                  <a:srgbClr val="FFFFFF"/>
                </a:solidFill>
                <a:uFill>
                  <a:solidFill>
                    <a:srgbClr val="CCCCFF"/>
                  </a:solidFill>
                </a:u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www.finaid.com</a:t>
            </a: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defRPr sz="2800" u="sng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endParaRPr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Follow US On: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Symbol"/>
              <a:buChar char="−"/>
              <a:defRPr sz="28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Facebook</a:t>
            </a:r>
            <a:r>
              <a:rPr u="sng"/>
              <a:t> </a:t>
            </a:r>
            <a:r>
              <a:t>Principia</a:t>
            </a:r>
            <a:r>
              <a:rPr u="sng"/>
              <a:t> </a:t>
            </a:r>
            <a:r>
              <a:t>Prep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Symbol"/>
              <a:buChar char="−"/>
              <a:defRPr sz="28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Instagram</a:t>
            </a:r>
            <a:r>
              <a:rPr u="sng"/>
              <a:t> </a:t>
            </a:r>
            <a:r>
              <a:t>Principia</a:t>
            </a:r>
            <a:r>
              <a:rPr u="sng"/>
              <a:t> </a:t>
            </a:r>
            <a:r>
              <a:t>Prep</a:t>
            </a: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defRPr sz="2800" u="sng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endParaRPr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defRPr sz="2800">
                <a:solidFill>
                  <a:srgbClr val="FFFFFF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 </a:t>
            </a:r>
          </a:p>
        </p:txBody>
      </p:sp>
      <p:pic>
        <p:nvPicPr>
          <p:cNvPr id="312" name="image19.jpeg" descr="http://www.life123.com/bm.pix/saving-for-college2---piggy-bank-cap.s600x6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7400" y="1828800"/>
            <a:ext cx="3009900" cy="361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7" name="Group 317"/>
          <p:cNvGrpSpPr/>
          <p:nvPr/>
        </p:nvGrpSpPr>
        <p:grpSpPr>
          <a:xfrm>
            <a:off x="-4" y="-31628"/>
            <a:ext cx="9144008" cy="490284"/>
            <a:chOff x="-1" y="-1"/>
            <a:chExt cx="9144006" cy="490282"/>
          </a:xfrm>
        </p:grpSpPr>
        <p:sp>
          <p:nvSpPr>
            <p:cNvPr id="315" name="Shape 315"/>
            <p:cNvSpPr/>
            <p:nvPr/>
          </p:nvSpPr>
          <p:spPr>
            <a:xfrm>
              <a:off x="-2" y="44324"/>
              <a:ext cx="9144008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-2" y="-2"/>
              <a:ext cx="9144008" cy="490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318" name="Shape 318"/>
          <p:cNvSpPr>
            <a:spLocks noGrp="1"/>
          </p:cNvSpPr>
          <p:nvPr>
            <p:ph type="title" idx="4294967295"/>
          </p:nvPr>
        </p:nvSpPr>
        <p:spPr>
          <a:xfrm>
            <a:off x="685800" y="6095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Know Your Advantages</a:t>
            </a:r>
          </a:p>
        </p:txBody>
      </p:sp>
      <p:pic>
        <p:nvPicPr>
          <p:cNvPr id="319" name="image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616075"/>
            <a:ext cx="8229600" cy="4498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1270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4" name="Group 324"/>
          <p:cNvGrpSpPr/>
          <p:nvPr/>
        </p:nvGrpSpPr>
        <p:grpSpPr>
          <a:xfrm>
            <a:off x="-4" y="-31628"/>
            <a:ext cx="9144008" cy="490284"/>
            <a:chOff x="-1" y="-1"/>
            <a:chExt cx="9144006" cy="490282"/>
          </a:xfrm>
        </p:grpSpPr>
        <p:sp>
          <p:nvSpPr>
            <p:cNvPr id="322" name="Shape 322"/>
            <p:cNvSpPr/>
            <p:nvPr/>
          </p:nvSpPr>
          <p:spPr>
            <a:xfrm>
              <a:off x="-2" y="44324"/>
              <a:ext cx="9144008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-2" y="-2"/>
              <a:ext cx="9144008" cy="490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</a:t>
              </a:r>
            </a:p>
          </p:txBody>
        </p:sp>
      </p:grpSp>
      <p:sp>
        <p:nvSpPr>
          <p:cNvPr id="325" name="Shape 325"/>
          <p:cNvSpPr>
            <a:spLocks noGrp="1"/>
          </p:cNvSpPr>
          <p:nvPr>
            <p:ph type="title" idx="4294967295"/>
          </p:nvPr>
        </p:nvSpPr>
        <p:spPr>
          <a:xfrm>
            <a:off x="28573" y="2667000"/>
            <a:ext cx="9144004" cy="293017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8521">
              <a:defRPr sz="2240">
                <a:solidFill>
                  <a:srgbClr val="FFFFFF"/>
                </a:solidFill>
              </a:defRPr>
            </a:pPr>
            <a:r>
              <a:rPr sz="4560"/>
              <a:t>Ed’s Information </a:t>
            </a:r>
            <a:br>
              <a:rPr sz="4560"/>
            </a:br>
            <a:r>
              <a:rPr sz="4560"/>
              <a:t>info@principiaprep.com</a:t>
            </a:r>
            <a:br>
              <a:rPr sz="4560"/>
            </a:br>
            <a:r>
              <a:rPr sz="4560"/>
              <a:t>Phone 908-400-1363</a:t>
            </a:r>
            <a:br>
              <a:rPr sz="4560"/>
            </a:br>
            <a:r>
              <a:rPr sz="4200"/>
              <a:t/>
            </a:r>
            <a:br>
              <a:rPr sz="4200"/>
            </a:br>
            <a:r>
              <a:rPr sz="4200"/>
              <a:t/>
            </a:r>
            <a:br>
              <a:rPr sz="4200"/>
            </a:b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26" name="image33.png" descr="C:\Users\Public.790DVDTest\Downloads\Principia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5662" y="609600"/>
            <a:ext cx="7380290" cy="1390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" name="Group 52"/>
          <p:cNvGrpSpPr/>
          <p:nvPr/>
        </p:nvGrpSpPr>
        <p:grpSpPr>
          <a:xfrm>
            <a:off x="-3" y="-31624"/>
            <a:ext cx="9144007" cy="490284"/>
            <a:chOff x="0" y="0"/>
            <a:chExt cx="9144006" cy="490282"/>
          </a:xfrm>
        </p:grpSpPr>
        <p:sp>
          <p:nvSpPr>
            <p:cNvPr id="50" name="Shape 50"/>
            <p:cNvSpPr/>
            <p:nvPr/>
          </p:nvSpPr>
          <p:spPr>
            <a:xfrm>
              <a:off x="-1" y="44322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-1" y="-1"/>
              <a:ext cx="9144007" cy="490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	www.principiaprep.com</a:t>
              </a:r>
            </a:p>
          </p:txBody>
        </p:sp>
      </p:grpSp>
      <p:pic>
        <p:nvPicPr>
          <p:cNvPr id="53" name="image4.png" descr="MCj03970420000[1]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66800"/>
            <a:ext cx="1828800" cy="1401763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title" idx="4294967295"/>
          </p:nvPr>
        </p:nvSpPr>
        <p:spPr>
          <a:xfrm>
            <a:off x="838200" y="3174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The Bad</a:t>
            </a:r>
          </a:p>
        </p:txBody>
      </p:sp>
      <p:sp>
        <p:nvSpPr>
          <p:cNvPr id="55" name="Shape 55"/>
          <p:cNvSpPr/>
          <p:nvPr/>
        </p:nvSpPr>
        <p:spPr>
          <a:xfrm>
            <a:off x="152398" y="5486400"/>
            <a:ext cx="9144004" cy="1289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2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Average College Cost </a:t>
            </a:r>
            <a:endParaRPr sz="2000"/>
          </a:p>
          <a:p>
            <a:pPr algn="ctr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 Public $14,000 to $35,000</a:t>
            </a:r>
          </a:p>
          <a:p>
            <a:pPr algn="ctr"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Private  $30,000 to $60,000</a:t>
            </a:r>
          </a:p>
          <a:p>
            <a:pPr algn="ctr"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Elite $60,000 to $85,000</a:t>
            </a:r>
          </a:p>
        </p:txBody>
      </p:sp>
      <p:graphicFrame>
        <p:nvGraphicFramePr>
          <p:cNvPr id="56" name="Chart 56"/>
          <p:cNvGraphicFramePr/>
          <p:nvPr/>
        </p:nvGraphicFramePr>
        <p:xfrm>
          <a:off x="1003720" y="1314636"/>
          <a:ext cx="7494889" cy="398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" name="Group 61"/>
          <p:cNvGrpSpPr/>
          <p:nvPr/>
        </p:nvGrpSpPr>
        <p:grpSpPr>
          <a:xfrm>
            <a:off x="-3" y="-31624"/>
            <a:ext cx="9144007" cy="490284"/>
            <a:chOff x="0" y="0"/>
            <a:chExt cx="9144006" cy="490282"/>
          </a:xfrm>
        </p:grpSpPr>
        <p:sp>
          <p:nvSpPr>
            <p:cNvPr id="59" name="Shape 59"/>
            <p:cNvSpPr/>
            <p:nvPr/>
          </p:nvSpPr>
          <p:spPr>
            <a:xfrm>
              <a:off x="-1" y="44322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-1" y="-1"/>
              <a:ext cx="9144007" cy="490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		 www.principiaprep.com</a:t>
              </a:r>
            </a:p>
          </p:txBody>
        </p:sp>
      </p:grpSp>
      <p:sp>
        <p:nvSpPr>
          <p:cNvPr id="62" name="Shape 62"/>
          <p:cNvSpPr>
            <a:spLocks noGrp="1"/>
          </p:cNvSpPr>
          <p:nvPr>
            <p:ph type="title" idx="4294967295"/>
          </p:nvPr>
        </p:nvSpPr>
        <p:spPr>
          <a:xfrm>
            <a:off x="228600" y="609598"/>
            <a:ext cx="86868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They have now crossed over $70,000</a:t>
            </a:r>
          </a:p>
        </p:txBody>
      </p:sp>
      <p:sp>
        <p:nvSpPr>
          <p:cNvPr id="63" name="Shape 63"/>
          <p:cNvSpPr/>
          <p:nvPr/>
        </p:nvSpPr>
        <p:spPr>
          <a:xfrm>
            <a:off x="228600" y="1981199"/>
            <a:ext cx="8229600" cy="277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</a:defRPr>
            </a:pPr>
            <a:r>
              <a:t>Columbia Univ.   $82,385</a:t>
            </a:r>
          </a:p>
          <a:p>
            <a:pPr marL="342900" indent="-3429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</a:defRPr>
            </a:pPr>
            <a:r>
              <a:t>Fordham Univ.    $76,955</a:t>
            </a:r>
          </a:p>
          <a:p>
            <a:pPr marL="342900" indent="-3429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</a:defRPr>
            </a:pPr>
            <a:r>
              <a:t>NYU                    $76,757</a:t>
            </a:r>
          </a:p>
          <a:p>
            <a:pPr marL="342900" indent="-3429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</a:defRPr>
            </a:pPr>
            <a:r>
              <a:t>George W. Univ.  $75,907  </a:t>
            </a:r>
          </a:p>
          <a:p>
            <a:pPr marL="342900" indent="-3429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</a:defRPr>
            </a:pPr>
            <a:r>
              <a:t>Drew Univ.          $58,944</a:t>
            </a:r>
          </a:p>
        </p:txBody>
      </p:sp>
      <p:pic>
        <p:nvPicPr>
          <p:cNvPr id="64" name="image7.jpeg" descr="http://bingiwas.binghamton.edu/ee/ExpressionEngine1.6.0/images/uploads/paying_for_colle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0" y="2057400"/>
            <a:ext cx="3048000" cy="3932238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228600" y="6339767"/>
            <a:ext cx="8686800" cy="35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* Numbers account for tuition, room and board and misc cost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0" name="Group 70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68" name="Shape 68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	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-2" y="838200"/>
            <a:ext cx="9144004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Are you Financially Fit or Academically Sound</a:t>
            </a:r>
          </a:p>
        </p:txBody>
      </p:sp>
      <p:sp>
        <p:nvSpPr>
          <p:cNvPr id="72" name="Shape 72"/>
          <p:cNvSpPr/>
          <p:nvPr/>
        </p:nvSpPr>
        <p:spPr>
          <a:xfrm>
            <a:off x="685800" y="1828800"/>
            <a:ext cx="7772400" cy="544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 algn="ctr">
              <a:spcBef>
                <a:spcPts val="700"/>
              </a:spcBef>
              <a:defRPr sz="3200">
                <a:solidFill>
                  <a:srgbClr val="FFFFFF"/>
                </a:solidFill>
              </a:defRPr>
            </a:lvl1pPr>
          </a:lstStyle>
          <a:p>
            <a:r>
              <a:t>Where is your advantage </a:t>
            </a:r>
          </a:p>
        </p:txBody>
      </p:sp>
      <p:sp>
        <p:nvSpPr>
          <p:cNvPr id="73" name="Shape 73"/>
          <p:cNvSpPr/>
          <p:nvPr/>
        </p:nvSpPr>
        <p:spPr>
          <a:xfrm>
            <a:off x="0" y="2666999"/>
            <a:ext cx="4038600" cy="76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 algn="ctr">
              <a:spcBef>
                <a:spcPts val="1100"/>
              </a:spcBef>
              <a:defRPr sz="4800" u="sng">
                <a:solidFill>
                  <a:srgbClr val="FFFFFF"/>
                </a:solidFill>
              </a:defRPr>
            </a:lvl1pPr>
          </a:lstStyle>
          <a:p>
            <a:r>
              <a:t>GPA &amp; SAT</a:t>
            </a:r>
          </a:p>
        </p:txBody>
      </p:sp>
      <p:sp>
        <p:nvSpPr>
          <p:cNvPr id="74" name="Shape 74"/>
          <p:cNvSpPr/>
          <p:nvPr/>
        </p:nvSpPr>
        <p:spPr>
          <a:xfrm>
            <a:off x="4800600" y="2666999"/>
            <a:ext cx="4343400" cy="76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>
              <a:spcBef>
                <a:spcPts val="1100"/>
              </a:spcBef>
              <a:defRPr sz="4800" u="sng">
                <a:solidFill>
                  <a:srgbClr val="FFFFFF"/>
                </a:solidFill>
              </a:defRPr>
            </a:lvl1pPr>
          </a:lstStyle>
          <a:p>
            <a:r>
              <a:t>Family Finances</a:t>
            </a:r>
          </a:p>
        </p:txBody>
      </p:sp>
      <p:pic>
        <p:nvPicPr>
          <p:cNvPr id="75" name="image5.png" descr="http://www.kengazawayfc.com/images/money_tree.bmp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600" y="3679825"/>
            <a:ext cx="2133600" cy="3178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6.png" descr="http://www.bersk.com/art/sketches/gpa_before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600" y="3635375"/>
            <a:ext cx="2133600" cy="3222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57600" y="4456112"/>
            <a:ext cx="1822450" cy="15605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" name="Group 82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80" name="Shape 80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	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83" name="Shape 83"/>
          <p:cNvSpPr>
            <a:spLocks noGrp="1"/>
          </p:cNvSpPr>
          <p:nvPr>
            <p:ph type="title" idx="4294967295"/>
          </p:nvPr>
        </p:nvSpPr>
        <p:spPr>
          <a:xfrm>
            <a:off x="685800" y="838200"/>
            <a:ext cx="77724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12648">
              <a:defRPr sz="3600">
                <a:solidFill>
                  <a:srgbClr val="FFFFFF"/>
                </a:solidFill>
              </a:defRPr>
            </a:pPr>
            <a:r>
              <a:t>Merit Aid</a:t>
            </a:r>
            <a:br/>
            <a:endParaRPr/>
          </a:p>
        </p:txBody>
      </p:sp>
      <p:sp>
        <p:nvSpPr>
          <p:cNvPr id="84" name="Shape 84"/>
          <p:cNvSpPr/>
          <p:nvPr/>
        </p:nvSpPr>
        <p:spPr>
          <a:xfrm>
            <a:off x="381000" y="1981199"/>
            <a:ext cx="7772400" cy="288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</a:defRPr>
            </a:pPr>
            <a:r>
              <a:t>Academic</a:t>
            </a:r>
          </a:p>
          <a:p>
            <a:pPr marL="742950" lvl="1" indent="-285750">
              <a:buSzPct val="100000"/>
              <a:buChar char="–"/>
              <a:defRPr sz="2800">
                <a:solidFill>
                  <a:srgbClr val="FFFFFF"/>
                </a:solidFill>
              </a:defRPr>
            </a:pPr>
            <a:r>
              <a:t>	GPA, Class Standing, SAT Score</a:t>
            </a:r>
          </a:p>
          <a:p>
            <a:pPr marL="342900" indent="-3429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</a:defRPr>
            </a:pPr>
            <a:r>
              <a:t>Athletic</a:t>
            </a:r>
          </a:p>
          <a:p>
            <a:pPr marL="742950" lvl="1" indent="-285750">
              <a:buSzPct val="100000"/>
              <a:buChar char="–"/>
              <a:defRPr sz="2800">
                <a:solidFill>
                  <a:srgbClr val="FFFFFF"/>
                </a:solidFill>
              </a:defRPr>
            </a:pPr>
            <a:r>
              <a:t>	Scholarship or help with admission</a:t>
            </a:r>
          </a:p>
          <a:p>
            <a:pPr marL="342900" indent="-3429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</a:defRPr>
            </a:pPr>
            <a:r>
              <a:t>Neglected Resources</a:t>
            </a:r>
          </a:p>
          <a:p>
            <a:pPr marL="742950" lvl="1" indent="-285750">
              <a:buSzPct val="100000"/>
              <a:buChar char="–"/>
              <a:defRPr sz="2800">
                <a:solidFill>
                  <a:srgbClr val="FFFFFF"/>
                </a:solidFill>
              </a:defRPr>
            </a:pPr>
            <a:r>
              <a:t>  College’s own money</a:t>
            </a:r>
          </a:p>
        </p:txBody>
      </p:sp>
      <p:pic>
        <p:nvPicPr>
          <p:cNvPr id="85" name="image8.jpeg" descr="http://www.thedigeratilife.com/images/tu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6400" y="4343400"/>
            <a:ext cx="3429000" cy="229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9"/>
          <p:cNvGrpSpPr/>
          <p:nvPr/>
        </p:nvGrpSpPr>
        <p:grpSpPr>
          <a:xfrm>
            <a:off x="-4" y="427956"/>
            <a:ext cx="9144008" cy="287083"/>
            <a:chOff x="-1" y="0"/>
            <a:chExt cx="9144006" cy="287082"/>
          </a:xfrm>
        </p:grpSpPr>
        <p:sp>
          <p:nvSpPr>
            <p:cNvPr id="87" name="Shape 87"/>
            <p:cNvSpPr/>
            <p:nvPr/>
          </p:nvSpPr>
          <p:spPr>
            <a:xfrm>
              <a:off x="-2" y="29243"/>
              <a:ext cx="9144008" cy="228604"/>
            </a:xfrm>
            <a:prstGeom prst="rect">
              <a:avLst/>
            </a:prstGeom>
            <a:solidFill>
              <a:srgbClr val="2626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-2" y="0"/>
              <a:ext cx="9144008" cy="2870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                                                                                                                                                                     www.principianp.com</a:t>
              </a:r>
            </a:p>
          </p:txBody>
        </p:sp>
      </p:grpSp>
      <p:pic>
        <p:nvPicPr>
          <p:cNvPr id="90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209800" cy="414338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2971799" y="1152518"/>
            <a:ext cx="6172202" cy="666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000"/>
            </a:lvl1pPr>
          </a:lstStyle>
          <a:p>
            <a:r>
              <a:t>Online or Paper form</a:t>
            </a:r>
          </a:p>
        </p:txBody>
      </p:sp>
      <p:sp>
        <p:nvSpPr>
          <p:cNvPr id="92" name="Shape 92"/>
          <p:cNvSpPr/>
          <p:nvPr/>
        </p:nvSpPr>
        <p:spPr>
          <a:xfrm>
            <a:off x="4267200" y="2666999"/>
            <a:ext cx="4419600" cy="288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300"/>
              </a:spcBef>
              <a:defRPr sz="2200" b="1" i="1"/>
            </a:pPr>
            <a:r>
              <a:t>What is your best bet</a:t>
            </a:r>
          </a:p>
          <a:p>
            <a:pPr>
              <a:spcBef>
                <a:spcPts val="1300"/>
              </a:spcBef>
              <a:buSzPct val="100000"/>
              <a:buChar char="•"/>
              <a:defRPr sz="2200"/>
            </a:pPr>
            <a:r>
              <a:t>Application Fees</a:t>
            </a:r>
          </a:p>
          <a:p>
            <a:pPr>
              <a:spcBef>
                <a:spcPts val="1300"/>
              </a:spcBef>
              <a:buSzPct val="100000"/>
              <a:buChar char="•"/>
              <a:defRPr sz="2200"/>
            </a:pPr>
            <a:r>
              <a:t>Reliability</a:t>
            </a:r>
          </a:p>
          <a:p>
            <a:pPr>
              <a:spcBef>
                <a:spcPts val="1300"/>
              </a:spcBef>
              <a:buSzPct val="100000"/>
              <a:buChar char="•"/>
              <a:defRPr sz="2200"/>
            </a:pPr>
            <a:r>
              <a:t>Making deadlines </a:t>
            </a:r>
          </a:p>
          <a:p>
            <a:pPr>
              <a:spcBef>
                <a:spcPts val="1300"/>
              </a:spcBef>
              <a:buSzPct val="100000"/>
              <a:buChar char="•"/>
              <a:defRPr sz="2200"/>
            </a:pPr>
            <a:r>
              <a:t>Making it easy</a:t>
            </a:r>
          </a:p>
          <a:p>
            <a:pPr>
              <a:spcBef>
                <a:spcPts val="1300"/>
              </a:spcBef>
              <a:buSzPct val="100000"/>
              <a:buChar char="•"/>
              <a:defRPr sz="2200"/>
            </a:pPr>
            <a:r>
              <a:t>Paper forms are becoming extinct</a:t>
            </a:r>
          </a:p>
        </p:txBody>
      </p:sp>
      <p:pic>
        <p:nvPicPr>
          <p:cNvPr id="93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2667000"/>
            <a:ext cx="2743200" cy="19812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4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4800600"/>
            <a:ext cx="2933700" cy="1828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7" name="Group 97"/>
          <p:cNvGrpSpPr/>
          <p:nvPr/>
        </p:nvGrpSpPr>
        <p:grpSpPr>
          <a:xfrm>
            <a:off x="-4" y="5791200"/>
            <a:ext cx="9144007" cy="1295400"/>
            <a:chOff x="-1" y="0"/>
            <a:chExt cx="9144006" cy="1295400"/>
          </a:xfrm>
        </p:grpSpPr>
        <p:sp>
          <p:nvSpPr>
            <p:cNvPr id="95" name="Shape 95"/>
            <p:cNvSpPr/>
            <p:nvPr/>
          </p:nvSpPr>
          <p:spPr>
            <a:xfrm>
              <a:off x="-2" y="0"/>
              <a:ext cx="9144007" cy="12954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956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800">
                  <a:solidFill>
                    <a:srgbClr val="002060"/>
                  </a:solidFill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-2" y="265677"/>
              <a:ext cx="9144007" cy="764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4800">
                  <a:solidFill>
                    <a:srgbClr val="002060"/>
                  </a:solidFill>
                </a:defRPr>
              </a:lvl1pPr>
            </a:lstStyle>
            <a:p>
              <a:r>
                <a:t>WWW.FAFSA.GOV</a:t>
              </a:r>
            </a:p>
          </p:txBody>
        </p:sp>
      </p:grpSp>
      <p:pic>
        <p:nvPicPr>
          <p:cNvPr id="98" name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4400" y="990600"/>
            <a:ext cx="7324725" cy="480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1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2.jpeg" descr="FDU_BACKGROUN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" name="Group 104"/>
          <p:cNvGrpSpPr/>
          <p:nvPr/>
        </p:nvGrpSpPr>
        <p:grpSpPr>
          <a:xfrm>
            <a:off x="-3" y="-133224"/>
            <a:ext cx="9144007" cy="693483"/>
            <a:chOff x="0" y="0"/>
            <a:chExt cx="9144006" cy="693482"/>
          </a:xfrm>
        </p:grpSpPr>
        <p:sp>
          <p:nvSpPr>
            <p:cNvPr id="102" name="Shape 102"/>
            <p:cNvSpPr/>
            <p:nvPr/>
          </p:nvSpPr>
          <p:spPr>
            <a:xfrm>
              <a:off x="-1" y="145923"/>
              <a:ext cx="9144007" cy="401642"/>
            </a:xfrm>
            <a:prstGeom prst="rect">
              <a:avLst/>
            </a:prstGeom>
            <a:solidFill>
              <a:srgbClr val="68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D6D6F5"/>
                  </a:solidFill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-1" y="0"/>
              <a:ext cx="9144007" cy="69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                                                                                                                                   </a:t>
              </a:r>
            </a:p>
            <a:p>
              <a:pPr algn="ctr">
                <a:defRPr sz="1400">
                  <a:solidFill>
                    <a:srgbClr val="D6D6F5"/>
                  </a:solidFill>
                </a:defRPr>
              </a:pPr>
              <a:r>
                <a:t>                                                                                                                                                                       			                                                                                                                           www.principiaprep.com</a:t>
              </a:r>
            </a:p>
          </p:txBody>
        </p:sp>
      </p:grpSp>
      <p:sp>
        <p:nvSpPr>
          <p:cNvPr id="105" name="Shape 105"/>
          <p:cNvSpPr>
            <a:spLocks noGrp="1"/>
          </p:cNvSpPr>
          <p:nvPr>
            <p:ph type="title" idx="4294967295"/>
          </p:nvPr>
        </p:nvSpPr>
        <p:spPr>
          <a:xfrm>
            <a:off x="533400" y="685800"/>
            <a:ext cx="8077200" cy="9064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HOW DO I QUALIFY?</a:t>
            </a:r>
          </a:p>
        </p:txBody>
      </p:sp>
      <p:sp>
        <p:nvSpPr>
          <p:cNvPr id="106" name="Shape 106"/>
          <p:cNvSpPr/>
          <p:nvPr/>
        </p:nvSpPr>
        <p:spPr>
          <a:xfrm>
            <a:off x="-2" y="2438399"/>
            <a:ext cx="9144004" cy="295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ctr"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COST OF ATTENDANCE (COA)</a:t>
            </a:r>
          </a:p>
          <a:p>
            <a:pPr marL="342900" indent="-342900" algn="ctr"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MINUS</a:t>
            </a:r>
          </a:p>
          <a:p>
            <a:pPr marL="342900" indent="-342900" algn="ctr"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EXPECTED FAMILY CONTRIBUTION (EFC)</a:t>
            </a:r>
          </a:p>
          <a:p>
            <a:pPr marL="342900" indent="-342900" algn="ctr">
              <a:spcBef>
                <a:spcPts val="400"/>
              </a:spcBef>
              <a:defRPr sz="3200">
                <a:solidFill>
                  <a:srgbClr val="FFFFFF"/>
                </a:solidFill>
              </a:defRPr>
            </a:pPr>
            <a:endParaRPr/>
          </a:p>
          <a:p>
            <a:pPr marL="342900" indent="-342900" algn="ctr">
              <a:spcBef>
                <a:spcPts val="1000"/>
              </a:spcBef>
              <a:defRPr sz="4400" b="1" i="1" u="sng">
                <a:solidFill>
                  <a:srgbClr val="FFFFFF"/>
                </a:solidFill>
              </a:defRPr>
            </a:pPr>
            <a:r>
              <a:t>FINANCIAL NEED</a:t>
            </a:r>
          </a:p>
        </p:txBody>
      </p:sp>
      <p:sp>
        <p:nvSpPr>
          <p:cNvPr id="107" name="Shape 107"/>
          <p:cNvSpPr/>
          <p:nvPr/>
        </p:nvSpPr>
        <p:spPr>
          <a:xfrm>
            <a:off x="-3" y="4343398"/>
            <a:ext cx="9144004" cy="158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On-screen Show (4:3)</PresentationFormat>
  <Paragraphs>279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Copperplate Gothic Light</vt:lpstr>
      <vt:lpstr>Symbol</vt:lpstr>
      <vt:lpstr>Times New Roman</vt:lpstr>
      <vt:lpstr>Default Design</vt:lpstr>
      <vt:lpstr> WELCOME Parents and Students to  “The Financial Aid Game”</vt:lpstr>
      <vt:lpstr>Presentation Outline</vt:lpstr>
      <vt:lpstr>4Years or 5?</vt:lpstr>
      <vt:lpstr>The Bad</vt:lpstr>
      <vt:lpstr>They have now crossed over $70,000</vt:lpstr>
      <vt:lpstr>Are you Financially Fit or Academically Sound</vt:lpstr>
      <vt:lpstr>Merit Aid </vt:lpstr>
      <vt:lpstr>PowerPoint Presentation</vt:lpstr>
      <vt:lpstr>HOW DO I QUALIFY?</vt:lpstr>
      <vt:lpstr>PowerPoint Presentation</vt:lpstr>
      <vt:lpstr>Which Form Do I fill Out?</vt:lpstr>
      <vt:lpstr>PowerPoint Presentation</vt:lpstr>
      <vt:lpstr>Applicants and parents will be instructed to provide financial information from their 2018 tax return</vt:lpstr>
      <vt:lpstr>Fafsa Counts</vt:lpstr>
      <vt:lpstr>Hesaa Requirements</vt:lpstr>
      <vt:lpstr>Hesaa Requirements</vt:lpstr>
      <vt:lpstr>PowerPoint Presentation</vt:lpstr>
      <vt:lpstr>Starting the process on Collegeboard.org</vt:lpstr>
      <vt:lpstr>Profile Counts</vt:lpstr>
      <vt:lpstr>Net Price Calculator</vt:lpstr>
      <vt:lpstr>For Divorced or Remarried Parents:</vt:lpstr>
      <vt:lpstr>PowerPoint Presentation</vt:lpstr>
      <vt:lpstr>Frequent Filing Errors</vt:lpstr>
      <vt:lpstr>The Award Letter</vt:lpstr>
      <vt:lpstr>Let’s Make a Deal</vt:lpstr>
      <vt:lpstr>Meeting a Student’s  Financial Need</vt:lpstr>
      <vt:lpstr>Private VS. Public</vt:lpstr>
      <vt:lpstr>PowerPoint Presentation</vt:lpstr>
      <vt:lpstr>PowerPoint Presentation</vt:lpstr>
      <vt:lpstr>PowerPoint Presentation</vt:lpstr>
      <vt:lpstr>The Green Scholarships </vt:lpstr>
      <vt:lpstr>Additional Information </vt:lpstr>
      <vt:lpstr>Know Your Advantages</vt:lpstr>
      <vt:lpstr>Ed’s Information  info@principiaprep.com Phone 908-400-1363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Parents and Students to  “The Financial Aid Game”</dc:title>
  <dc:creator>Sasson, Christina</dc:creator>
  <cp:lastModifiedBy>Presutti, Kayla</cp:lastModifiedBy>
  <cp:revision>3</cp:revision>
  <dcterms:modified xsi:type="dcterms:W3CDTF">2019-11-19T16:50:46Z</dcterms:modified>
</cp:coreProperties>
</file>